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8" r:id="rId2"/>
    <p:sldId id="266" r:id="rId3"/>
    <p:sldId id="257" r:id="rId4"/>
    <p:sldId id="258" r:id="rId5"/>
    <p:sldId id="267" r:id="rId6"/>
    <p:sldId id="268" r:id="rId7"/>
    <p:sldId id="269" r:id="rId8"/>
    <p:sldId id="270" r:id="rId9"/>
    <p:sldId id="271" r:id="rId10"/>
    <p:sldId id="273" r:id="rId11"/>
    <p:sldId id="274" r:id="rId12"/>
    <p:sldId id="275" r:id="rId13"/>
    <p:sldId id="277" r:id="rId14"/>
    <p:sldId id="259" r:id="rId15"/>
    <p:sldId id="263" r:id="rId16"/>
    <p:sldId id="279" r:id="rId17"/>
    <p:sldId id="280" r:id="rId18"/>
    <p:sldId id="264" r:id="rId19"/>
    <p:sldId id="281" r:id="rId20"/>
    <p:sldId id="265" r:id="rId2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deněk Hanzelin" initials="ZH" lastIdx="1" clrIdx="0">
    <p:extLst>
      <p:ext uri="{19B8F6BF-5375-455C-9EA6-DF929625EA0E}">
        <p15:presenceInfo xmlns:p15="http://schemas.microsoft.com/office/powerpoint/2012/main" userId="757cd93437ca304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50" autoAdjust="0"/>
    <p:restoredTop sz="94660"/>
  </p:normalViewPr>
  <p:slideViewPr>
    <p:cSldViewPr snapToGrid="0">
      <p:cViewPr varScale="1">
        <p:scale>
          <a:sx n="73" d="100"/>
          <a:sy n="73" d="100"/>
        </p:scale>
        <p:origin x="8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2-04T15:20:02.727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C29F7-B36D-40C6-8809-5D8BEFF26400}" type="datetimeFigureOut">
              <a:rPr lang="cs-CZ" smtClean="0"/>
              <a:t>11.3.2019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FE947A-65CA-4B13-915A-280EEB3274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3022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504B3387-C044-43E1-86DA-214B1EA5BC3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44353782-52AA-4D78-A55D-B2C197A22C8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82753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81413F-ED95-4B53-9A2D-13F8E26264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6D6B326-17F6-4C10-85B4-8C3671F84A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1BEE5F8-152C-44D5-A3BB-992603C1B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390B-43D8-4D46-BEE4-C423ECA76492}" type="datetimeFigureOut">
              <a:rPr lang="cs-CZ" smtClean="0"/>
              <a:t>11.3.2019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12FC42F-2077-4370-B915-3A2EAC09A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058DCEB-5705-4C38-BD09-D48936AE9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63B87-9EDB-4A11-B39E-03CB91B959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0287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0BC057-1067-427D-890D-79F01DEC4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C9A0BF8-C001-4EBE-B1F7-F678B88189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570D850-95AA-4D7B-BAA4-01453B263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390B-43D8-4D46-BEE4-C423ECA76492}" type="datetimeFigureOut">
              <a:rPr lang="cs-CZ" smtClean="0"/>
              <a:t>11.3.2019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BBAA561-A071-44FB-B6EC-F79F621DA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3339FE9-FB43-4393-AA7C-A06974559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63B87-9EDB-4A11-B39E-03CB91B959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9484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A12716A-FADF-4F24-A526-72C5121C79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3961DFF-BD11-46CE-8731-6F21BC7976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18606E2-0E9C-4CCC-97DC-F011B73A1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390B-43D8-4D46-BEE4-C423ECA76492}" type="datetimeFigureOut">
              <a:rPr lang="cs-CZ" smtClean="0"/>
              <a:t>11.3.2019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1842D0C-A8BC-44B3-A017-3171C14D9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3A18703-A671-491E-95DD-8AFF64673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63B87-9EDB-4A11-B39E-03CB91B959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0397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0589ED-268C-4691-9968-952CF44D5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D532C1-3AE2-42BD-BC7A-3C3DC34B34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40D3051-A5C4-471D-8FAB-21B8C5BF9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390B-43D8-4D46-BEE4-C423ECA76492}" type="datetimeFigureOut">
              <a:rPr lang="cs-CZ" smtClean="0"/>
              <a:t>11.3.2019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6A21D20-A31D-4D55-9372-4319F0682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4AC0585-077E-4B1B-82E4-B8B586B95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63B87-9EDB-4A11-B39E-03CB91B959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480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3A880F-1BA6-4833-A5B0-8C58BB37B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0602E6A-E975-4BB0-9A3A-FF2A24666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FB9C827-5D71-4022-B328-5B2412EA7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390B-43D8-4D46-BEE4-C423ECA76492}" type="datetimeFigureOut">
              <a:rPr lang="cs-CZ" smtClean="0"/>
              <a:t>11.3.2019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9FC41D5-EB1F-4120-9C74-075E20F40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407BE7E-CCC5-4CAB-9C5D-F35DC56DA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63B87-9EDB-4A11-B39E-03CB91B959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8001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496ACE-5D23-4202-87B7-7D401D700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EE05D6-2A12-42EC-A55B-C9090A6BDE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3B41B80-2FCB-4ADF-8A07-807BBD74B6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EECF3C9-54B2-4F9B-A1FA-3B503861F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390B-43D8-4D46-BEE4-C423ECA76492}" type="datetimeFigureOut">
              <a:rPr lang="cs-CZ" smtClean="0"/>
              <a:t>11.3.2019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B429A76-2D1D-4D71-A5BD-6D758CD69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3CCDC0B-6DA5-4C7C-8F1D-B7D8F5A0B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63B87-9EDB-4A11-B39E-03CB91B959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5982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5697CD-EB38-4E96-B56F-52CE6D63D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2F63964-BB0D-4B62-BAF2-13E37951AE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CAA7154-8A37-43D7-9AFE-C289FF9BFF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05C3EF4-7A64-425B-8919-A407D009DA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0F02305-E016-43F9-AB2C-CF48767032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56F65CD-27D9-4069-98DB-DB612EDE5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390B-43D8-4D46-BEE4-C423ECA76492}" type="datetimeFigureOut">
              <a:rPr lang="cs-CZ" smtClean="0"/>
              <a:t>11.3.2019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802B331-7193-46E6-B04F-CEBD66C45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A410BAA-B490-4C2C-8D00-83FAF853A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63B87-9EDB-4A11-B39E-03CB91B959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2713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8D3E74-3738-418B-85AF-C2FB3459B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5016F64-321A-4B72-94B0-409202D1B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390B-43D8-4D46-BEE4-C423ECA76492}" type="datetimeFigureOut">
              <a:rPr lang="cs-CZ" smtClean="0"/>
              <a:t>11.3.2019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7C22263-3180-4C07-A8D7-2C5D909A7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C9FC40A-BCB1-4C4E-B214-6E95D9026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63B87-9EDB-4A11-B39E-03CB91B959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4331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308F738-4097-438B-9F7D-90A6612DD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390B-43D8-4D46-BEE4-C423ECA76492}" type="datetimeFigureOut">
              <a:rPr lang="cs-CZ" smtClean="0"/>
              <a:t>11.3.2019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D3851FB-6094-4896-A8A7-F336106B0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A06EB0B-3171-44C3-A798-7EEAEE205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63B87-9EDB-4A11-B39E-03CB91B959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7358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84D74C-EA14-4CEA-93F7-00AF6C9E8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C36EB8-012F-4C39-ADE1-54093EA7B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144F7FA-955A-4EE7-8F17-C882E1BFD6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3689E87-4AA5-4377-B070-AD06F5298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390B-43D8-4D46-BEE4-C423ECA76492}" type="datetimeFigureOut">
              <a:rPr lang="cs-CZ" smtClean="0"/>
              <a:t>11.3.2019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623DD87-4A6B-44F5-A6C4-C8954B26F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8C4525D-E1E4-453D-B550-E8D28F520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63B87-9EDB-4A11-B39E-03CB91B959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1857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921E50-FDE9-4502-8BFB-A516017B6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82B0C73-BCBD-45FE-A565-C0C0BB3EEE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3C11643-C331-4ECB-B79F-18E4CAFA48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74D11C9-70BE-41A6-A13F-E386C6233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390B-43D8-4D46-BEE4-C423ECA76492}" type="datetimeFigureOut">
              <a:rPr lang="cs-CZ" smtClean="0"/>
              <a:t>11.3.2019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7D85339-59CC-4B6E-9F8A-CE2C9998E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44DAA0C-FC75-41A9-A24C-DBF9817C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63B87-9EDB-4A11-B39E-03CB91B959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5521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81A0B88-984D-43AA-9249-4B60F4463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9B7236E-7159-4B2B-BF1A-F49AAC27B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F952244-053D-4EE8-B8E1-2B930F43A8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A390B-43D8-4D46-BEE4-C423ECA76492}" type="datetimeFigureOut">
              <a:rPr lang="cs-CZ" smtClean="0"/>
              <a:t>11.3.2019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3475CC4-2D9F-467D-A19C-5A4C008574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4CAD4E0-B985-4DB3-ABC0-F504642123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63B87-9EDB-4A11-B39E-03CB91B959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2177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commons.wikimedia.org/wiki/File:Georg_Simon_Ohm3.jpg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zápatí 4">
            <a:extLst>
              <a:ext uri="{FF2B5EF4-FFF2-40B4-BE49-F238E27FC236}">
                <a16:creationId xmlns:a16="http://schemas.microsoft.com/office/drawing/2014/main" id="{ABEDCA4B-FA52-4E0C-B3DD-E5C8C9E2CB2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838199" y="5872164"/>
            <a:ext cx="10347252" cy="8493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100" i="1" dirty="0">
                <a:solidFill>
                  <a:srgbClr val="898989"/>
                </a:solidFill>
                <a:latin typeface="Arial" panose="020B0604020202020204" pitchFamily="34" charset="0"/>
              </a:rPr>
              <a:t>Autorem materiálu a všech jeho částí, není-li uvedeno jinak, je Zdeněk </a:t>
            </a:r>
            <a:r>
              <a:rPr lang="cs-CZ" altLang="cs-CZ" sz="1100" i="1" dirty="0" err="1" smtClean="0">
                <a:solidFill>
                  <a:srgbClr val="898989"/>
                </a:solidFill>
                <a:latin typeface="Arial" panose="020B0604020202020204" pitchFamily="34" charset="0"/>
              </a:rPr>
              <a:t>Hanzelín</a:t>
            </a:r>
            <a:r>
              <a:rPr lang="cs-CZ" altLang="cs-CZ" sz="1100" i="1" dirty="0" smtClean="0">
                <a:solidFill>
                  <a:srgbClr val="898989"/>
                </a:solidFill>
                <a:latin typeface="Arial" panose="020B0604020202020204" pitchFamily="34" charset="0"/>
              </a:rPr>
              <a:t>.</a:t>
            </a:r>
            <a:r>
              <a:rPr lang="cs-CZ" altLang="cs-CZ" sz="1100" i="1" dirty="0">
                <a:solidFill>
                  <a:srgbClr val="898989"/>
                </a:solidFill>
                <a:latin typeface="Arial" panose="020B0604020202020204" pitchFamily="34" charset="0"/>
              </a:rPr>
              <a:t/>
            </a:r>
            <a:br>
              <a:rPr lang="cs-CZ" altLang="cs-CZ" sz="1100" i="1" dirty="0">
                <a:solidFill>
                  <a:srgbClr val="898989"/>
                </a:solidFill>
                <a:latin typeface="Arial" panose="020B0604020202020204" pitchFamily="34" charset="0"/>
              </a:rPr>
            </a:br>
            <a:r>
              <a:rPr lang="cs-CZ" altLang="cs-CZ" sz="1100" i="1" dirty="0">
                <a:solidFill>
                  <a:srgbClr val="898989"/>
                </a:solidFill>
                <a:latin typeface="Arial" panose="020B0604020202020204" pitchFamily="34" charset="0"/>
              </a:rPr>
              <a:t>Dostupné z Metodického portálu </a:t>
            </a:r>
            <a:r>
              <a:rPr lang="cs-CZ" altLang="cs-CZ" sz="1100" i="1" dirty="0" smtClean="0">
                <a:solidFill>
                  <a:srgbClr val="898989"/>
                </a:solidFill>
                <a:latin typeface="Arial" panose="020B0604020202020204" pitchFamily="34" charset="0"/>
              </a:rPr>
              <a:t>www.rvp.cz; </a:t>
            </a:r>
            <a:r>
              <a:rPr lang="cs-CZ" altLang="cs-CZ" sz="1100" i="1" dirty="0">
                <a:solidFill>
                  <a:srgbClr val="898989"/>
                </a:solidFill>
                <a:latin typeface="Arial" panose="020B0604020202020204" pitchFamily="34" charset="0"/>
              </a:rPr>
              <a:t>ISSN 1802-4785. </a:t>
            </a:r>
            <a:r>
              <a:rPr lang="cs-CZ" altLang="cs-CZ" sz="1100" i="1" dirty="0" smtClean="0">
                <a:solidFill>
                  <a:srgbClr val="898989"/>
                </a:solidFill>
                <a:latin typeface="Arial" panose="020B0604020202020204" pitchFamily="34" charset="0"/>
              </a:rPr>
              <a:t/>
            </a:r>
            <a:br>
              <a:rPr lang="cs-CZ" altLang="cs-CZ" sz="1100" i="1" dirty="0" smtClean="0">
                <a:solidFill>
                  <a:srgbClr val="898989"/>
                </a:solidFill>
                <a:latin typeface="Arial" panose="020B0604020202020204" pitchFamily="34" charset="0"/>
              </a:rPr>
            </a:br>
            <a:r>
              <a:rPr lang="cs-CZ" altLang="cs-CZ" sz="1100" i="1" dirty="0" smtClean="0">
                <a:solidFill>
                  <a:srgbClr val="898989"/>
                </a:solidFill>
                <a:latin typeface="Arial" panose="020B0604020202020204" pitchFamily="34" charset="0"/>
              </a:rPr>
              <a:t>Provozuje </a:t>
            </a:r>
            <a:r>
              <a:rPr lang="cs-CZ" altLang="cs-CZ" sz="1100" i="1">
                <a:solidFill>
                  <a:srgbClr val="898989"/>
                </a:solidFill>
                <a:latin typeface="Arial" panose="020B0604020202020204" pitchFamily="34" charset="0"/>
              </a:rPr>
              <a:t>Národní </a:t>
            </a:r>
            <a:r>
              <a:rPr lang="cs-CZ" altLang="cs-CZ" sz="1100" i="1" smtClean="0">
                <a:solidFill>
                  <a:srgbClr val="898989"/>
                </a:solidFill>
                <a:latin typeface="Arial" panose="020B0604020202020204" pitchFamily="34" charset="0"/>
              </a:rPr>
              <a:t>ústav </a:t>
            </a:r>
            <a:r>
              <a:rPr lang="cs-CZ" altLang="cs-CZ" sz="1100" i="1" dirty="0">
                <a:solidFill>
                  <a:srgbClr val="898989"/>
                </a:solidFill>
                <a:latin typeface="Arial" panose="020B0604020202020204" pitchFamily="34" charset="0"/>
              </a:rPr>
              <a:t>pro vzdělávání, školské poradenské zařízení a zařízení pro další vzdělávání pedagogických pracovníků (NÚV).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cs-CZ" altLang="cs-CZ" sz="1100" i="1" dirty="0">
              <a:solidFill>
                <a:srgbClr val="898989"/>
              </a:solidFill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FD6D9B6B-C721-49FE-A57E-1B7BD3F4B005}"/>
              </a:ext>
            </a:extLst>
          </p:cNvPr>
          <p:cNvSpPr txBox="1"/>
          <p:nvPr/>
        </p:nvSpPr>
        <p:spPr>
          <a:xfrm>
            <a:off x="3657599" y="2338466"/>
            <a:ext cx="41653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5400" dirty="0"/>
              <a:t>Ohmův </a:t>
            </a:r>
            <a:r>
              <a:rPr lang="cs-CZ" sz="5400" dirty="0" smtClean="0"/>
              <a:t>zákon</a:t>
            </a:r>
            <a:endParaRPr lang="cs-CZ" sz="5400" dirty="0"/>
          </a:p>
        </p:txBody>
      </p:sp>
    </p:spTree>
    <p:extLst>
      <p:ext uri="{BB962C8B-B14F-4D97-AF65-F5344CB8AC3E}">
        <p14:creationId xmlns:p14="http://schemas.microsoft.com/office/powerpoint/2010/main" val="392558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6CC2BE91-8950-4476-8BE1-233991143115}"/>
              </a:ext>
            </a:extLst>
          </p:cNvPr>
          <p:cNvCxnSpPr>
            <a:cxnSpLocks/>
            <a:stCxn id="10" idx="6"/>
            <a:endCxn id="12" idx="2"/>
          </p:cNvCxnSpPr>
          <p:nvPr/>
        </p:nvCxnSpPr>
        <p:spPr>
          <a:xfrm flipV="1">
            <a:off x="3388654" y="3429000"/>
            <a:ext cx="1054705" cy="952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F0390C89-5D13-43D4-B6B1-FA944ACD9F67}"/>
              </a:ext>
            </a:extLst>
          </p:cNvPr>
          <p:cNvCxnSpPr>
            <a:cxnSpLocks/>
          </p:cNvCxnSpPr>
          <p:nvPr/>
        </p:nvCxnSpPr>
        <p:spPr>
          <a:xfrm>
            <a:off x="4628356" y="3399498"/>
            <a:ext cx="2248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4BB2266-8A77-4B87-A8CE-405F78973FC1}"/>
              </a:ext>
            </a:extLst>
          </p:cNvPr>
          <p:cNvGrpSpPr/>
          <p:nvPr/>
        </p:nvGrpSpPr>
        <p:grpSpPr>
          <a:xfrm>
            <a:off x="4843720" y="3083240"/>
            <a:ext cx="614362" cy="611387"/>
            <a:chOff x="5060734" y="4087940"/>
            <a:chExt cx="614362" cy="611387"/>
          </a:xfrm>
        </p:grpSpPr>
        <p:sp>
          <p:nvSpPr>
            <p:cNvPr id="31" name="TextovéPole 30">
              <a:extLst>
                <a:ext uri="{FF2B5EF4-FFF2-40B4-BE49-F238E27FC236}">
                  <a16:creationId xmlns:a16="http://schemas.microsoft.com/office/drawing/2014/main" id="{CA341A3F-F913-4F92-8D55-80A337285439}"/>
                </a:ext>
              </a:extLst>
            </p:cNvPr>
            <p:cNvSpPr txBox="1"/>
            <p:nvPr/>
          </p:nvSpPr>
          <p:spPr>
            <a:xfrm>
              <a:off x="5161904" y="4087940"/>
              <a:ext cx="4219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3200" dirty="0"/>
                <a:t>A</a:t>
              </a:r>
            </a:p>
          </p:txBody>
        </p:sp>
        <p:sp>
          <p:nvSpPr>
            <p:cNvPr id="32" name="Ovál 31">
              <a:extLst>
                <a:ext uri="{FF2B5EF4-FFF2-40B4-BE49-F238E27FC236}">
                  <a16:creationId xmlns:a16="http://schemas.microsoft.com/office/drawing/2014/main" id="{7D14A345-B888-487B-A556-BC4175BB1D1E}"/>
                </a:ext>
              </a:extLst>
            </p:cNvPr>
            <p:cNvSpPr/>
            <p:nvPr/>
          </p:nvSpPr>
          <p:spPr>
            <a:xfrm rot="299275">
              <a:off x="5060734" y="4113539"/>
              <a:ext cx="614362" cy="58578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4423DCA2-7891-426C-8641-70A7FD138C5C}"/>
              </a:ext>
            </a:extLst>
          </p:cNvPr>
          <p:cNvCxnSpPr>
            <a:cxnSpLocks/>
          </p:cNvCxnSpPr>
          <p:nvPr/>
        </p:nvCxnSpPr>
        <p:spPr>
          <a:xfrm flipV="1">
            <a:off x="3511083" y="4980175"/>
            <a:ext cx="1110922" cy="215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ál 6">
            <a:extLst>
              <a:ext uri="{FF2B5EF4-FFF2-40B4-BE49-F238E27FC236}">
                <a16:creationId xmlns:a16="http://schemas.microsoft.com/office/drawing/2014/main" id="{62CF054F-D3AB-453A-A6A4-78E8007064F7}"/>
              </a:ext>
            </a:extLst>
          </p:cNvPr>
          <p:cNvSpPr/>
          <p:nvPr/>
        </p:nvSpPr>
        <p:spPr>
          <a:xfrm>
            <a:off x="3418214" y="5318881"/>
            <a:ext cx="185737" cy="1857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059E22DD-6764-44B6-B015-59BC5C32B469}"/>
              </a:ext>
            </a:extLst>
          </p:cNvPr>
          <p:cNvSpPr/>
          <p:nvPr/>
        </p:nvSpPr>
        <p:spPr>
          <a:xfrm>
            <a:off x="4535488" y="5331203"/>
            <a:ext cx="185737" cy="1857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6D231C8A-E315-4B9A-8A75-018BC2E49308}"/>
              </a:ext>
            </a:extLst>
          </p:cNvPr>
          <p:cNvSpPr/>
          <p:nvPr/>
        </p:nvSpPr>
        <p:spPr>
          <a:xfrm>
            <a:off x="5671878" y="3353214"/>
            <a:ext cx="185737" cy="1857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A26AC425-779A-4604-AFC6-58D3420DA494}"/>
              </a:ext>
            </a:extLst>
          </p:cNvPr>
          <p:cNvSpPr/>
          <p:nvPr/>
        </p:nvSpPr>
        <p:spPr>
          <a:xfrm>
            <a:off x="3202917" y="3345654"/>
            <a:ext cx="185737" cy="1857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ADE317CF-C4C8-4E05-B624-3B0955EE33B5}"/>
              </a:ext>
            </a:extLst>
          </p:cNvPr>
          <p:cNvSpPr/>
          <p:nvPr/>
        </p:nvSpPr>
        <p:spPr>
          <a:xfrm>
            <a:off x="2492470" y="3376609"/>
            <a:ext cx="185737" cy="1857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165560BD-349D-4E61-90CB-A4837D07A85A}"/>
              </a:ext>
            </a:extLst>
          </p:cNvPr>
          <p:cNvSpPr/>
          <p:nvPr/>
        </p:nvSpPr>
        <p:spPr>
          <a:xfrm>
            <a:off x="4443359" y="3336131"/>
            <a:ext cx="185737" cy="1857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CD6D83BA-E437-406F-8E8D-AA3E6105684F}"/>
              </a:ext>
            </a:extLst>
          </p:cNvPr>
          <p:cNvSpPr/>
          <p:nvPr/>
        </p:nvSpPr>
        <p:spPr>
          <a:xfrm>
            <a:off x="821532" y="4735889"/>
            <a:ext cx="185737" cy="1857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7110E839-1260-4556-8094-48F9443B9218}"/>
              </a:ext>
            </a:extLst>
          </p:cNvPr>
          <p:cNvSpPr/>
          <p:nvPr/>
        </p:nvSpPr>
        <p:spPr>
          <a:xfrm>
            <a:off x="821532" y="4088605"/>
            <a:ext cx="185737" cy="1857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Znak plus 14">
            <a:extLst>
              <a:ext uri="{FF2B5EF4-FFF2-40B4-BE49-F238E27FC236}">
                <a16:creationId xmlns:a16="http://schemas.microsoft.com/office/drawing/2014/main" id="{078926F5-D286-4786-8936-BBE8087E5D84}"/>
              </a:ext>
            </a:extLst>
          </p:cNvPr>
          <p:cNvSpPr/>
          <p:nvPr/>
        </p:nvSpPr>
        <p:spPr>
          <a:xfrm>
            <a:off x="279401" y="3965763"/>
            <a:ext cx="469898" cy="431422"/>
          </a:xfrm>
          <a:prstGeom prst="mathPlu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Znak minus 15">
            <a:extLst>
              <a:ext uri="{FF2B5EF4-FFF2-40B4-BE49-F238E27FC236}">
                <a16:creationId xmlns:a16="http://schemas.microsoft.com/office/drawing/2014/main" id="{804F729E-9C0A-4436-9711-3AB36D6F2507}"/>
              </a:ext>
            </a:extLst>
          </p:cNvPr>
          <p:cNvSpPr/>
          <p:nvPr/>
        </p:nvSpPr>
        <p:spPr>
          <a:xfrm>
            <a:off x="303212" y="4560375"/>
            <a:ext cx="446087" cy="536765"/>
          </a:xfrm>
          <a:prstGeom prst="mathMin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0A0DC841-C20C-413D-BB69-CF645B89E38A}"/>
              </a:ext>
            </a:extLst>
          </p:cNvPr>
          <p:cNvSpPr/>
          <p:nvPr/>
        </p:nvSpPr>
        <p:spPr>
          <a:xfrm>
            <a:off x="3634756" y="4826376"/>
            <a:ext cx="900732" cy="307598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488EE635-E84E-4563-86F2-C08195489031}"/>
              </a:ext>
            </a:extLst>
          </p:cNvPr>
          <p:cNvCxnSpPr>
            <a:cxnSpLocks/>
          </p:cNvCxnSpPr>
          <p:nvPr/>
        </p:nvCxnSpPr>
        <p:spPr>
          <a:xfrm>
            <a:off x="3532370" y="4980175"/>
            <a:ext cx="1" cy="3154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id="{E6A3DAF9-39A9-4CD4-9B38-765263E8471B}"/>
              </a:ext>
            </a:extLst>
          </p:cNvPr>
          <p:cNvCxnSpPr>
            <a:cxnSpLocks/>
          </p:cNvCxnSpPr>
          <p:nvPr/>
        </p:nvCxnSpPr>
        <p:spPr>
          <a:xfrm>
            <a:off x="4640797" y="4990966"/>
            <a:ext cx="1" cy="3154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61C6AA9C-1EBF-4111-A191-B7A888F8D0A6}"/>
              </a:ext>
            </a:extLst>
          </p:cNvPr>
          <p:cNvCxnSpPr>
            <a:cxnSpLocks/>
          </p:cNvCxnSpPr>
          <p:nvPr/>
        </p:nvCxnSpPr>
        <p:spPr>
          <a:xfrm flipV="1">
            <a:off x="2623485" y="3147881"/>
            <a:ext cx="714375" cy="25044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20B08ECF-21F4-491B-ADC3-A7A9B4DCC036}"/>
              </a:ext>
            </a:extLst>
          </p:cNvPr>
          <p:cNvCxnSpPr>
            <a:cxnSpLocks/>
          </p:cNvCxnSpPr>
          <p:nvPr/>
        </p:nvCxnSpPr>
        <p:spPr>
          <a:xfrm>
            <a:off x="5453342" y="3429000"/>
            <a:ext cx="2248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>
            <a:extLst>
              <a:ext uri="{FF2B5EF4-FFF2-40B4-BE49-F238E27FC236}">
                <a16:creationId xmlns:a16="http://schemas.microsoft.com/office/drawing/2014/main" id="{4C1060E3-71F2-40C6-8F0B-A1F3B1D9CC63}"/>
              </a:ext>
            </a:extLst>
          </p:cNvPr>
          <p:cNvCxnSpPr>
            <a:cxnSpLocks/>
            <a:stCxn id="14" idx="0"/>
          </p:cNvCxnSpPr>
          <p:nvPr/>
        </p:nvCxnSpPr>
        <p:spPr>
          <a:xfrm flipH="1" flipV="1">
            <a:off x="914400" y="3429000"/>
            <a:ext cx="1" cy="65960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F48CA2BC-A57E-4E38-8015-5A652D49916C}"/>
              </a:ext>
            </a:extLst>
          </p:cNvPr>
          <p:cNvCxnSpPr>
            <a:cxnSpLocks/>
          </p:cNvCxnSpPr>
          <p:nvPr/>
        </p:nvCxnSpPr>
        <p:spPr>
          <a:xfrm>
            <a:off x="914400" y="3446083"/>
            <a:ext cx="157807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>
            <a:extLst>
              <a:ext uri="{FF2B5EF4-FFF2-40B4-BE49-F238E27FC236}">
                <a16:creationId xmlns:a16="http://schemas.microsoft.com/office/drawing/2014/main" id="{BBF3724E-D44B-451D-82E1-C0F110FFE4F2}"/>
              </a:ext>
            </a:extLst>
          </p:cNvPr>
          <p:cNvCxnSpPr>
            <a:stCxn id="9" idx="4"/>
          </p:cNvCxnSpPr>
          <p:nvPr/>
        </p:nvCxnSpPr>
        <p:spPr>
          <a:xfrm flipH="1">
            <a:off x="5764746" y="3538952"/>
            <a:ext cx="1" cy="18851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7C57276B-6168-49B2-846B-67E9F8823327}"/>
              </a:ext>
            </a:extLst>
          </p:cNvPr>
          <p:cNvCxnSpPr>
            <a:stCxn id="8" idx="6"/>
          </p:cNvCxnSpPr>
          <p:nvPr/>
        </p:nvCxnSpPr>
        <p:spPr>
          <a:xfrm>
            <a:off x="4721225" y="5424072"/>
            <a:ext cx="104352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>
            <a:extLst>
              <a:ext uri="{FF2B5EF4-FFF2-40B4-BE49-F238E27FC236}">
                <a16:creationId xmlns:a16="http://schemas.microsoft.com/office/drawing/2014/main" id="{298B0DD0-0A06-428B-8E2E-FC48FF86C15F}"/>
              </a:ext>
            </a:extLst>
          </p:cNvPr>
          <p:cNvCxnSpPr>
            <a:cxnSpLocks/>
            <a:stCxn id="13" idx="4"/>
          </p:cNvCxnSpPr>
          <p:nvPr/>
        </p:nvCxnSpPr>
        <p:spPr>
          <a:xfrm flipH="1">
            <a:off x="904842" y="4921627"/>
            <a:ext cx="9559" cy="502445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1E8D58F1-E6EC-4724-BAEF-B2BA49874F1F}"/>
              </a:ext>
            </a:extLst>
          </p:cNvPr>
          <p:cNvCxnSpPr>
            <a:cxnSpLocks/>
            <a:endCxn id="7" idx="2"/>
          </p:cNvCxnSpPr>
          <p:nvPr/>
        </p:nvCxnSpPr>
        <p:spPr>
          <a:xfrm flipV="1">
            <a:off x="904843" y="5411750"/>
            <a:ext cx="2513371" cy="12322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1409D148-D09B-4F9A-A759-BEE90F857492}"/>
              </a:ext>
            </a:extLst>
          </p:cNvPr>
          <p:cNvSpPr txBox="1"/>
          <p:nvPr/>
        </p:nvSpPr>
        <p:spPr>
          <a:xfrm>
            <a:off x="336052" y="597002"/>
            <a:ext cx="903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Zapnutím vypínače se uzavře elektrický obvod a vodiči prochází proud.</a:t>
            </a:r>
          </a:p>
        </p:txBody>
      </p:sp>
      <p:sp>
        <p:nvSpPr>
          <p:cNvPr id="35" name="Obdélník 34">
            <a:extLst>
              <a:ext uri="{FF2B5EF4-FFF2-40B4-BE49-F238E27FC236}">
                <a16:creationId xmlns:a16="http://schemas.microsoft.com/office/drawing/2014/main" id="{61A74A90-2776-4FFB-9B33-2FD19FD505E7}"/>
              </a:ext>
            </a:extLst>
          </p:cNvPr>
          <p:cNvSpPr/>
          <p:nvPr/>
        </p:nvSpPr>
        <p:spPr>
          <a:xfrm>
            <a:off x="9244013" y="597002"/>
            <a:ext cx="1871662" cy="36026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sem klikni</a:t>
            </a:r>
          </a:p>
        </p:txBody>
      </p:sp>
      <p:cxnSp>
        <p:nvCxnSpPr>
          <p:cNvPr id="37" name="Přímá spojnice 36">
            <a:extLst>
              <a:ext uri="{FF2B5EF4-FFF2-40B4-BE49-F238E27FC236}">
                <a16:creationId xmlns:a16="http://schemas.microsoft.com/office/drawing/2014/main" id="{53AD39D3-5BA5-4658-8521-ABCC6985DE20}"/>
              </a:ext>
            </a:extLst>
          </p:cNvPr>
          <p:cNvCxnSpPr>
            <a:stCxn id="11" idx="7"/>
            <a:endCxn id="10" idx="0"/>
          </p:cNvCxnSpPr>
          <p:nvPr/>
        </p:nvCxnSpPr>
        <p:spPr>
          <a:xfrm flipV="1">
            <a:off x="2651006" y="3345654"/>
            <a:ext cx="644780" cy="5815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oloviční rámeček 37">
            <a:extLst>
              <a:ext uri="{FF2B5EF4-FFF2-40B4-BE49-F238E27FC236}">
                <a16:creationId xmlns:a16="http://schemas.microsoft.com/office/drawing/2014/main" id="{6BA916AA-C37B-40BD-A351-2FD45A6D1F68}"/>
              </a:ext>
            </a:extLst>
          </p:cNvPr>
          <p:cNvSpPr/>
          <p:nvPr/>
        </p:nvSpPr>
        <p:spPr>
          <a:xfrm rot="10402956">
            <a:off x="12627153" y="2503634"/>
            <a:ext cx="375226" cy="384095"/>
          </a:xfrm>
          <a:prstGeom prst="halfFram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grpSp>
        <p:nvGrpSpPr>
          <p:cNvPr id="50" name="Skupina 49">
            <a:extLst>
              <a:ext uri="{FF2B5EF4-FFF2-40B4-BE49-F238E27FC236}">
                <a16:creationId xmlns:a16="http://schemas.microsoft.com/office/drawing/2014/main" id="{7337DBFE-806C-43EF-AC6B-42B79F9C5FFC}"/>
              </a:ext>
            </a:extLst>
          </p:cNvPr>
          <p:cNvGrpSpPr/>
          <p:nvPr/>
        </p:nvGrpSpPr>
        <p:grpSpPr>
          <a:xfrm>
            <a:off x="1600759" y="4721684"/>
            <a:ext cx="420297" cy="823098"/>
            <a:chOff x="1600759" y="4721684"/>
            <a:chExt cx="420297" cy="823098"/>
          </a:xfrm>
        </p:grpSpPr>
        <p:sp>
          <p:nvSpPr>
            <p:cNvPr id="41" name="Poloviční rámeček 40">
              <a:extLst>
                <a:ext uri="{FF2B5EF4-FFF2-40B4-BE49-F238E27FC236}">
                  <a16:creationId xmlns:a16="http://schemas.microsoft.com/office/drawing/2014/main" id="{BA4BF499-F8A9-4339-B65D-614E934B69F2}"/>
                </a:ext>
              </a:extLst>
            </p:cNvPr>
            <p:cNvSpPr/>
            <p:nvPr/>
          </p:nvSpPr>
          <p:spPr>
            <a:xfrm rot="18216021">
              <a:off x="1641396" y="5165121"/>
              <a:ext cx="375226" cy="384095"/>
            </a:xfrm>
            <a:prstGeom prst="halfFram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43" name="TextovéPole 42">
              <a:extLst>
                <a:ext uri="{FF2B5EF4-FFF2-40B4-BE49-F238E27FC236}">
                  <a16:creationId xmlns:a16="http://schemas.microsoft.com/office/drawing/2014/main" id="{15C11263-46DF-4E96-9914-B660A5148D24}"/>
                </a:ext>
              </a:extLst>
            </p:cNvPr>
            <p:cNvSpPr txBox="1"/>
            <p:nvPr/>
          </p:nvSpPr>
          <p:spPr>
            <a:xfrm>
              <a:off x="1600759" y="4721684"/>
              <a:ext cx="2487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</a:p>
          </p:txBody>
        </p:sp>
      </p:grpSp>
      <p:grpSp>
        <p:nvGrpSpPr>
          <p:cNvPr id="49" name="Skupina 48">
            <a:extLst>
              <a:ext uri="{FF2B5EF4-FFF2-40B4-BE49-F238E27FC236}">
                <a16:creationId xmlns:a16="http://schemas.microsoft.com/office/drawing/2014/main" id="{1EF17D3C-E069-410B-9E27-E8383428FE93}"/>
              </a:ext>
            </a:extLst>
          </p:cNvPr>
          <p:cNvGrpSpPr/>
          <p:nvPr/>
        </p:nvGrpSpPr>
        <p:grpSpPr>
          <a:xfrm>
            <a:off x="5572697" y="4209572"/>
            <a:ext cx="683276" cy="434103"/>
            <a:chOff x="5572697" y="4209572"/>
            <a:chExt cx="683276" cy="434103"/>
          </a:xfrm>
        </p:grpSpPr>
        <p:sp>
          <p:nvSpPr>
            <p:cNvPr id="42" name="Poloviční rámeček 41">
              <a:extLst>
                <a:ext uri="{FF2B5EF4-FFF2-40B4-BE49-F238E27FC236}">
                  <a16:creationId xmlns:a16="http://schemas.microsoft.com/office/drawing/2014/main" id="{89D6E27E-E62C-4B24-81F3-C824AC36B5B7}"/>
                </a:ext>
              </a:extLst>
            </p:cNvPr>
            <p:cNvSpPr/>
            <p:nvPr/>
          </p:nvSpPr>
          <p:spPr>
            <a:xfrm rot="13524228">
              <a:off x="5577132" y="4205137"/>
              <a:ext cx="375226" cy="384095"/>
            </a:xfrm>
            <a:prstGeom prst="halfFram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44" name="TextovéPole 43">
              <a:extLst>
                <a:ext uri="{FF2B5EF4-FFF2-40B4-BE49-F238E27FC236}">
                  <a16:creationId xmlns:a16="http://schemas.microsoft.com/office/drawing/2014/main" id="{FE059618-CF58-45FD-994A-C40892CB48C3}"/>
                </a:ext>
              </a:extLst>
            </p:cNvPr>
            <p:cNvSpPr txBox="1"/>
            <p:nvPr/>
          </p:nvSpPr>
          <p:spPr>
            <a:xfrm>
              <a:off x="6007187" y="4274343"/>
              <a:ext cx="2487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</a:p>
          </p:txBody>
        </p:sp>
      </p:grpSp>
      <p:grpSp>
        <p:nvGrpSpPr>
          <p:cNvPr id="48" name="Skupina 47">
            <a:extLst>
              <a:ext uri="{FF2B5EF4-FFF2-40B4-BE49-F238E27FC236}">
                <a16:creationId xmlns:a16="http://schemas.microsoft.com/office/drawing/2014/main" id="{0BE7E8D8-A39B-44E1-931F-978E3D47804A}"/>
              </a:ext>
            </a:extLst>
          </p:cNvPr>
          <p:cNvGrpSpPr/>
          <p:nvPr/>
        </p:nvGrpSpPr>
        <p:grpSpPr>
          <a:xfrm>
            <a:off x="3715417" y="2730222"/>
            <a:ext cx="384095" cy="886392"/>
            <a:chOff x="3715417" y="2730222"/>
            <a:chExt cx="384095" cy="886392"/>
          </a:xfrm>
        </p:grpSpPr>
        <p:sp>
          <p:nvSpPr>
            <p:cNvPr id="39" name="Poloviční rámeček 38">
              <a:extLst>
                <a:ext uri="{FF2B5EF4-FFF2-40B4-BE49-F238E27FC236}">
                  <a16:creationId xmlns:a16="http://schemas.microsoft.com/office/drawing/2014/main" id="{6135FB90-38A1-4AEB-9373-552D249CCC2D}"/>
                </a:ext>
              </a:extLst>
            </p:cNvPr>
            <p:cNvSpPr/>
            <p:nvPr/>
          </p:nvSpPr>
          <p:spPr>
            <a:xfrm rot="7900100">
              <a:off x="3719852" y="3236953"/>
              <a:ext cx="375226" cy="384095"/>
            </a:xfrm>
            <a:prstGeom prst="halfFram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45" name="TextovéPole 44">
              <a:extLst>
                <a:ext uri="{FF2B5EF4-FFF2-40B4-BE49-F238E27FC236}">
                  <a16:creationId xmlns:a16="http://schemas.microsoft.com/office/drawing/2014/main" id="{3B09ACE1-FB21-4E67-8FD6-73F56E4E606B}"/>
                </a:ext>
              </a:extLst>
            </p:cNvPr>
            <p:cNvSpPr txBox="1"/>
            <p:nvPr/>
          </p:nvSpPr>
          <p:spPr>
            <a:xfrm>
              <a:off x="3836336" y="2730222"/>
              <a:ext cx="2487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</a:p>
          </p:txBody>
        </p:sp>
      </p:grpSp>
      <p:grpSp>
        <p:nvGrpSpPr>
          <p:cNvPr id="47" name="Skupina 46">
            <a:extLst>
              <a:ext uri="{FF2B5EF4-FFF2-40B4-BE49-F238E27FC236}">
                <a16:creationId xmlns:a16="http://schemas.microsoft.com/office/drawing/2014/main" id="{A7A26710-BE46-46CE-B8D3-862FB23A5DD3}"/>
              </a:ext>
            </a:extLst>
          </p:cNvPr>
          <p:cNvGrpSpPr/>
          <p:nvPr/>
        </p:nvGrpSpPr>
        <p:grpSpPr>
          <a:xfrm>
            <a:off x="1425175" y="2723404"/>
            <a:ext cx="402653" cy="919458"/>
            <a:chOff x="1425175" y="2723404"/>
            <a:chExt cx="402653" cy="919458"/>
          </a:xfrm>
        </p:grpSpPr>
        <p:sp>
          <p:nvSpPr>
            <p:cNvPr id="40" name="Poloviční rámeček 39">
              <a:extLst>
                <a:ext uri="{FF2B5EF4-FFF2-40B4-BE49-F238E27FC236}">
                  <a16:creationId xmlns:a16="http://schemas.microsoft.com/office/drawing/2014/main" id="{2CB6039F-3C00-43EB-9BE9-9B0BBF96DCFC}"/>
                </a:ext>
              </a:extLst>
            </p:cNvPr>
            <p:cNvSpPr/>
            <p:nvPr/>
          </p:nvSpPr>
          <p:spPr>
            <a:xfrm rot="7900100">
              <a:off x="1429610" y="3263201"/>
              <a:ext cx="375226" cy="384095"/>
            </a:xfrm>
            <a:prstGeom prst="halfFram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46" name="TextovéPole 45">
              <a:extLst>
                <a:ext uri="{FF2B5EF4-FFF2-40B4-BE49-F238E27FC236}">
                  <a16:creationId xmlns:a16="http://schemas.microsoft.com/office/drawing/2014/main" id="{37F98149-2842-4C2C-AFD2-A88844D8A233}"/>
                </a:ext>
              </a:extLst>
            </p:cNvPr>
            <p:cNvSpPr txBox="1"/>
            <p:nvPr/>
          </p:nvSpPr>
          <p:spPr>
            <a:xfrm>
              <a:off x="1579042" y="2723404"/>
              <a:ext cx="2487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</a:p>
          </p:txBody>
        </p:sp>
      </p:grpSp>
      <p:sp>
        <p:nvSpPr>
          <p:cNvPr id="51" name="TextovéPole 50">
            <a:extLst>
              <a:ext uri="{FF2B5EF4-FFF2-40B4-BE49-F238E27FC236}">
                <a16:creationId xmlns:a16="http://schemas.microsoft.com/office/drawing/2014/main" id="{75DE2E4F-A0FA-4210-A393-CD92AAD5F691}"/>
              </a:ext>
            </a:extLst>
          </p:cNvPr>
          <p:cNvSpPr txBox="1"/>
          <p:nvPr/>
        </p:nvSpPr>
        <p:spPr>
          <a:xfrm>
            <a:off x="1079502" y="4263301"/>
            <a:ext cx="583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8 V</a:t>
            </a:r>
          </a:p>
        </p:txBody>
      </p:sp>
      <p:sp>
        <p:nvSpPr>
          <p:cNvPr id="54" name="TextovéPole 53">
            <a:extLst>
              <a:ext uri="{FF2B5EF4-FFF2-40B4-BE49-F238E27FC236}">
                <a16:creationId xmlns:a16="http://schemas.microsoft.com/office/drawing/2014/main" id="{7582CF57-AED2-4598-8679-E049FB61DF2C}"/>
              </a:ext>
            </a:extLst>
          </p:cNvPr>
          <p:cNvSpPr txBox="1"/>
          <p:nvPr/>
        </p:nvSpPr>
        <p:spPr>
          <a:xfrm>
            <a:off x="303212" y="1316113"/>
            <a:ext cx="57147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Digitální ampérmetr ukazuje velikost proudu</a:t>
            </a:r>
          </a:p>
          <a:p>
            <a:r>
              <a:rPr lang="cs-CZ" sz="2400" dirty="0"/>
              <a:t>I = </a:t>
            </a:r>
            <a:r>
              <a:rPr lang="cs-CZ" sz="2400" dirty="0" smtClean="0"/>
              <a:t>0,08 </a:t>
            </a:r>
            <a:r>
              <a:rPr lang="cs-CZ" sz="2400" dirty="0"/>
              <a:t>A = 80 </a:t>
            </a:r>
            <a:r>
              <a:rPr lang="cs-CZ" sz="2400" dirty="0" smtClean="0"/>
              <a:t>mA.</a:t>
            </a:r>
            <a:endParaRPr lang="cs-CZ" sz="2400" dirty="0"/>
          </a:p>
        </p:txBody>
      </p:sp>
      <p:pic>
        <p:nvPicPr>
          <p:cNvPr id="52" name="Picture 6" descr="DSCF1149">
            <a:extLst>
              <a:ext uri="{FF2B5EF4-FFF2-40B4-BE49-F238E27FC236}">
                <a16:creationId xmlns:a16="http://schemas.microsoft.com/office/drawing/2014/main" id="{191C22CF-1637-4B23-BC22-CB9AC3743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01849" y="2031617"/>
            <a:ext cx="5157269" cy="386829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" name="Obdélník 52">
            <a:extLst>
              <a:ext uri="{FF2B5EF4-FFF2-40B4-BE49-F238E27FC236}">
                <a16:creationId xmlns:a16="http://schemas.microsoft.com/office/drawing/2014/main" id="{9297BA47-9138-48C5-A78F-282E16D560DD}"/>
              </a:ext>
            </a:extLst>
          </p:cNvPr>
          <p:cNvSpPr/>
          <p:nvPr/>
        </p:nvSpPr>
        <p:spPr>
          <a:xfrm>
            <a:off x="3669887" y="4817091"/>
            <a:ext cx="760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100 </a:t>
            </a:r>
            <a:r>
              <a:rPr lang="el-GR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Ω</a:t>
            </a:r>
            <a:endParaRPr lang="cs-CZ" dirty="0"/>
          </a:p>
        </p:txBody>
      </p:sp>
      <p:sp>
        <p:nvSpPr>
          <p:cNvPr id="55" name="Obdélník 54">
            <a:extLst>
              <a:ext uri="{FF2B5EF4-FFF2-40B4-BE49-F238E27FC236}">
                <a16:creationId xmlns:a16="http://schemas.microsoft.com/office/drawing/2014/main" id="{1101B311-BB51-40C9-A4F9-28D0F42A0F90}"/>
              </a:ext>
            </a:extLst>
          </p:cNvPr>
          <p:cNvSpPr/>
          <p:nvPr/>
        </p:nvSpPr>
        <p:spPr>
          <a:xfrm>
            <a:off x="-1672756" y="2468701"/>
            <a:ext cx="587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ea typeface="SimSun" panose="02010600030101010101" pitchFamily="2" charset="-122"/>
              </a:rPr>
              <a:t>51</a:t>
            </a:r>
            <a:r>
              <a:rPr lang="el-GR" dirty="0">
                <a:latin typeface="Times New Roman" panose="02020603050405020304" pitchFamily="18" charset="0"/>
                <a:ea typeface="SimSun" panose="02010600030101010101" pitchFamily="2" charset="-122"/>
              </a:rPr>
              <a:t>Ω</a:t>
            </a:r>
            <a:endParaRPr lang="cs-CZ" dirty="0"/>
          </a:p>
        </p:txBody>
      </p:sp>
      <p:sp>
        <p:nvSpPr>
          <p:cNvPr id="56" name="Obdélník 55">
            <a:extLst>
              <a:ext uri="{FF2B5EF4-FFF2-40B4-BE49-F238E27FC236}">
                <a16:creationId xmlns:a16="http://schemas.microsoft.com/office/drawing/2014/main" id="{8E25C006-673C-4E98-8769-0A4D72C688CA}"/>
              </a:ext>
            </a:extLst>
          </p:cNvPr>
          <p:cNvSpPr/>
          <p:nvPr/>
        </p:nvSpPr>
        <p:spPr>
          <a:xfrm>
            <a:off x="-1631056" y="1914703"/>
            <a:ext cx="702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ea typeface="SimSun" panose="02010600030101010101" pitchFamily="2" charset="-122"/>
              </a:rPr>
              <a:t>100</a:t>
            </a:r>
            <a:r>
              <a:rPr lang="el-GR" dirty="0">
                <a:latin typeface="Times New Roman" panose="02020603050405020304" pitchFamily="18" charset="0"/>
                <a:ea typeface="SimSun" panose="02010600030101010101" pitchFamily="2" charset="-122"/>
              </a:rPr>
              <a:t>Ω</a:t>
            </a:r>
            <a:endParaRPr lang="cs-CZ" dirty="0"/>
          </a:p>
        </p:txBody>
      </p:sp>
      <p:sp>
        <p:nvSpPr>
          <p:cNvPr id="57" name="Obdélník 56">
            <a:extLst>
              <a:ext uri="{FF2B5EF4-FFF2-40B4-BE49-F238E27FC236}">
                <a16:creationId xmlns:a16="http://schemas.microsoft.com/office/drawing/2014/main" id="{393D36B2-1592-48DD-8860-E698B4CC447F}"/>
              </a:ext>
            </a:extLst>
          </p:cNvPr>
          <p:cNvSpPr/>
          <p:nvPr/>
        </p:nvSpPr>
        <p:spPr>
          <a:xfrm>
            <a:off x="-1672756" y="1499205"/>
            <a:ext cx="702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ea typeface="SimSun" panose="02010600030101010101" pitchFamily="2" charset="-122"/>
              </a:rPr>
              <a:t>100</a:t>
            </a:r>
            <a:r>
              <a:rPr lang="el-GR" dirty="0">
                <a:latin typeface="Times New Roman" panose="02020603050405020304" pitchFamily="18" charset="0"/>
                <a:ea typeface="SimSun" panose="02010600030101010101" pitchFamily="2" charset="-122"/>
              </a:rPr>
              <a:t>Ω</a:t>
            </a:r>
            <a:endParaRPr lang="cs-CZ" dirty="0"/>
          </a:p>
        </p:txBody>
      </p:sp>
      <p:sp>
        <p:nvSpPr>
          <p:cNvPr id="58" name="TextovéPole 57">
            <a:extLst>
              <a:ext uri="{FF2B5EF4-FFF2-40B4-BE49-F238E27FC236}">
                <a16:creationId xmlns:a16="http://schemas.microsoft.com/office/drawing/2014/main" id="{372E110E-82ED-44A1-80A3-BE432E1E5EA3}"/>
              </a:ext>
            </a:extLst>
          </p:cNvPr>
          <p:cNvSpPr txBox="1"/>
          <p:nvPr/>
        </p:nvSpPr>
        <p:spPr>
          <a:xfrm>
            <a:off x="3550287" y="6081744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101724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0C2C9DD3-2100-47E5-8E20-E968489E74BB}"/>
              </a:ext>
            </a:extLst>
          </p:cNvPr>
          <p:cNvGrpSpPr/>
          <p:nvPr/>
        </p:nvGrpSpPr>
        <p:grpSpPr>
          <a:xfrm>
            <a:off x="279401" y="3083240"/>
            <a:ext cx="5578214" cy="2433701"/>
            <a:chOff x="279401" y="3083240"/>
            <a:chExt cx="5578214" cy="2433701"/>
          </a:xfrm>
        </p:grpSpPr>
        <p:cxnSp>
          <p:nvCxnSpPr>
            <p:cNvPr id="3" name="Přímá spojnice 2">
              <a:extLst>
                <a:ext uri="{FF2B5EF4-FFF2-40B4-BE49-F238E27FC236}">
                  <a16:creationId xmlns:a16="http://schemas.microsoft.com/office/drawing/2014/main" id="{1C467D93-0244-4A3F-AA95-E3FC7DE14317}"/>
                </a:ext>
              </a:extLst>
            </p:cNvPr>
            <p:cNvCxnSpPr>
              <a:cxnSpLocks/>
              <a:stCxn id="10" idx="6"/>
              <a:endCxn id="12" idx="2"/>
            </p:cNvCxnSpPr>
            <p:nvPr/>
          </p:nvCxnSpPr>
          <p:spPr>
            <a:xfrm flipV="1">
              <a:off x="3388654" y="3429000"/>
              <a:ext cx="1054705" cy="952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Přímá spojnice 3">
              <a:extLst>
                <a:ext uri="{FF2B5EF4-FFF2-40B4-BE49-F238E27FC236}">
                  <a16:creationId xmlns:a16="http://schemas.microsoft.com/office/drawing/2014/main" id="{8BFB9910-BC85-4757-A322-50C123AE49DE}"/>
                </a:ext>
              </a:extLst>
            </p:cNvPr>
            <p:cNvCxnSpPr>
              <a:cxnSpLocks/>
            </p:cNvCxnSpPr>
            <p:nvPr/>
          </p:nvCxnSpPr>
          <p:spPr>
            <a:xfrm>
              <a:off x="4628356" y="3399498"/>
              <a:ext cx="22486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Skupina 4">
              <a:extLst>
                <a:ext uri="{FF2B5EF4-FFF2-40B4-BE49-F238E27FC236}">
                  <a16:creationId xmlns:a16="http://schemas.microsoft.com/office/drawing/2014/main" id="{7A44A526-1991-44BD-B486-9355ACB2476E}"/>
                </a:ext>
              </a:extLst>
            </p:cNvPr>
            <p:cNvGrpSpPr/>
            <p:nvPr/>
          </p:nvGrpSpPr>
          <p:grpSpPr>
            <a:xfrm>
              <a:off x="4843720" y="3083240"/>
              <a:ext cx="614362" cy="611387"/>
              <a:chOff x="5060734" y="4087940"/>
              <a:chExt cx="614362" cy="611387"/>
            </a:xfrm>
          </p:grpSpPr>
          <p:sp>
            <p:nvSpPr>
              <p:cNvPr id="31" name="TextovéPole 30">
                <a:extLst>
                  <a:ext uri="{FF2B5EF4-FFF2-40B4-BE49-F238E27FC236}">
                    <a16:creationId xmlns:a16="http://schemas.microsoft.com/office/drawing/2014/main" id="{05D486F2-AF7D-4DF8-B427-1F033F41D4FA}"/>
                  </a:ext>
                </a:extLst>
              </p:cNvPr>
              <p:cNvSpPr txBox="1"/>
              <p:nvPr/>
            </p:nvSpPr>
            <p:spPr>
              <a:xfrm>
                <a:off x="5161904" y="4087940"/>
                <a:ext cx="42191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3200" dirty="0"/>
                  <a:t>A</a:t>
                </a:r>
              </a:p>
            </p:txBody>
          </p:sp>
          <p:sp>
            <p:nvSpPr>
              <p:cNvPr id="32" name="Ovál 31">
                <a:extLst>
                  <a:ext uri="{FF2B5EF4-FFF2-40B4-BE49-F238E27FC236}">
                    <a16:creationId xmlns:a16="http://schemas.microsoft.com/office/drawing/2014/main" id="{B5EAD541-0242-44FC-8E50-3C7D22BDF6AD}"/>
                  </a:ext>
                </a:extLst>
              </p:cNvPr>
              <p:cNvSpPr/>
              <p:nvPr/>
            </p:nvSpPr>
            <p:spPr>
              <a:xfrm rot="299275">
                <a:off x="5060734" y="4113539"/>
                <a:ext cx="614362" cy="58578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73238C08-B98B-45B8-A68F-1A096F7469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11083" y="4980175"/>
              <a:ext cx="1110922" cy="2158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ál 6">
              <a:extLst>
                <a:ext uri="{FF2B5EF4-FFF2-40B4-BE49-F238E27FC236}">
                  <a16:creationId xmlns:a16="http://schemas.microsoft.com/office/drawing/2014/main" id="{6C870439-09DC-4FEA-A0AC-10DE03D56549}"/>
                </a:ext>
              </a:extLst>
            </p:cNvPr>
            <p:cNvSpPr/>
            <p:nvPr/>
          </p:nvSpPr>
          <p:spPr>
            <a:xfrm>
              <a:off x="3418214" y="5318881"/>
              <a:ext cx="185737" cy="1857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Ovál 7">
              <a:extLst>
                <a:ext uri="{FF2B5EF4-FFF2-40B4-BE49-F238E27FC236}">
                  <a16:creationId xmlns:a16="http://schemas.microsoft.com/office/drawing/2014/main" id="{ADA0697D-4E51-492A-BED6-060B677ADBF2}"/>
                </a:ext>
              </a:extLst>
            </p:cNvPr>
            <p:cNvSpPr/>
            <p:nvPr/>
          </p:nvSpPr>
          <p:spPr>
            <a:xfrm>
              <a:off x="4535488" y="5331203"/>
              <a:ext cx="185737" cy="1857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Ovál 8">
              <a:extLst>
                <a:ext uri="{FF2B5EF4-FFF2-40B4-BE49-F238E27FC236}">
                  <a16:creationId xmlns:a16="http://schemas.microsoft.com/office/drawing/2014/main" id="{45592C61-5D66-472F-ACAB-208609A05DF9}"/>
                </a:ext>
              </a:extLst>
            </p:cNvPr>
            <p:cNvSpPr/>
            <p:nvPr/>
          </p:nvSpPr>
          <p:spPr>
            <a:xfrm>
              <a:off x="5671878" y="3353214"/>
              <a:ext cx="185737" cy="1857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Ovál 9">
              <a:extLst>
                <a:ext uri="{FF2B5EF4-FFF2-40B4-BE49-F238E27FC236}">
                  <a16:creationId xmlns:a16="http://schemas.microsoft.com/office/drawing/2014/main" id="{DC652B89-4FF7-4ADD-AD78-86387F86EB44}"/>
                </a:ext>
              </a:extLst>
            </p:cNvPr>
            <p:cNvSpPr/>
            <p:nvPr/>
          </p:nvSpPr>
          <p:spPr>
            <a:xfrm>
              <a:off x="3202917" y="3345654"/>
              <a:ext cx="185737" cy="1857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Ovál 10">
              <a:extLst>
                <a:ext uri="{FF2B5EF4-FFF2-40B4-BE49-F238E27FC236}">
                  <a16:creationId xmlns:a16="http://schemas.microsoft.com/office/drawing/2014/main" id="{4E5FC72C-D377-49AA-A4FB-B357C075D657}"/>
                </a:ext>
              </a:extLst>
            </p:cNvPr>
            <p:cNvSpPr/>
            <p:nvPr/>
          </p:nvSpPr>
          <p:spPr>
            <a:xfrm>
              <a:off x="2492470" y="3376609"/>
              <a:ext cx="185737" cy="1857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Ovál 11">
              <a:extLst>
                <a:ext uri="{FF2B5EF4-FFF2-40B4-BE49-F238E27FC236}">
                  <a16:creationId xmlns:a16="http://schemas.microsoft.com/office/drawing/2014/main" id="{5F72B1F0-7B9C-47C0-9B1A-86E66D99B465}"/>
                </a:ext>
              </a:extLst>
            </p:cNvPr>
            <p:cNvSpPr/>
            <p:nvPr/>
          </p:nvSpPr>
          <p:spPr>
            <a:xfrm>
              <a:off x="4443359" y="3336131"/>
              <a:ext cx="185737" cy="1857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Ovál 12">
              <a:extLst>
                <a:ext uri="{FF2B5EF4-FFF2-40B4-BE49-F238E27FC236}">
                  <a16:creationId xmlns:a16="http://schemas.microsoft.com/office/drawing/2014/main" id="{A421A41C-0B42-4B9F-9170-58403A2EA6D5}"/>
                </a:ext>
              </a:extLst>
            </p:cNvPr>
            <p:cNvSpPr/>
            <p:nvPr/>
          </p:nvSpPr>
          <p:spPr>
            <a:xfrm>
              <a:off x="821532" y="4735889"/>
              <a:ext cx="185737" cy="1857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Ovál 13">
              <a:extLst>
                <a:ext uri="{FF2B5EF4-FFF2-40B4-BE49-F238E27FC236}">
                  <a16:creationId xmlns:a16="http://schemas.microsoft.com/office/drawing/2014/main" id="{36D12361-8ECE-4112-972B-75E9FFA11AFF}"/>
                </a:ext>
              </a:extLst>
            </p:cNvPr>
            <p:cNvSpPr/>
            <p:nvPr/>
          </p:nvSpPr>
          <p:spPr>
            <a:xfrm>
              <a:off x="821532" y="4088605"/>
              <a:ext cx="185737" cy="1857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Znak plus 14">
              <a:extLst>
                <a:ext uri="{FF2B5EF4-FFF2-40B4-BE49-F238E27FC236}">
                  <a16:creationId xmlns:a16="http://schemas.microsoft.com/office/drawing/2014/main" id="{79933C6D-926E-4A17-8145-84F6CCE44FCD}"/>
                </a:ext>
              </a:extLst>
            </p:cNvPr>
            <p:cNvSpPr/>
            <p:nvPr/>
          </p:nvSpPr>
          <p:spPr>
            <a:xfrm>
              <a:off x="279401" y="3965763"/>
              <a:ext cx="469898" cy="431422"/>
            </a:xfrm>
            <a:prstGeom prst="mathPlus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Znak minus 15">
              <a:extLst>
                <a:ext uri="{FF2B5EF4-FFF2-40B4-BE49-F238E27FC236}">
                  <a16:creationId xmlns:a16="http://schemas.microsoft.com/office/drawing/2014/main" id="{C092FFF6-438E-402D-A796-29984B1D1D2F}"/>
                </a:ext>
              </a:extLst>
            </p:cNvPr>
            <p:cNvSpPr/>
            <p:nvPr/>
          </p:nvSpPr>
          <p:spPr>
            <a:xfrm>
              <a:off x="303212" y="4560375"/>
              <a:ext cx="446087" cy="536765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Obdélník 16">
              <a:extLst>
                <a:ext uri="{FF2B5EF4-FFF2-40B4-BE49-F238E27FC236}">
                  <a16:creationId xmlns:a16="http://schemas.microsoft.com/office/drawing/2014/main" id="{C337FBC0-AB9F-43AF-B558-1FBC6CBBB8D5}"/>
                </a:ext>
              </a:extLst>
            </p:cNvPr>
            <p:cNvSpPr/>
            <p:nvPr/>
          </p:nvSpPr>
          <p:spPr>
            <a:xfrm>
              <a:off x="3634756" y="4826376"/>
              <a:ext cx="900732" cy="30759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solidFill>
                  <a:schemeClr val="tx1"/>
                </a:solidFill>
              </a:endParaRPr>
            </a:p>
          </p:txBody>
        </p:sp>
        <p:cxnSp>
          <p:nvCxnSpPr>
            <p:cNvPr id="19" name="Přímá spojnice 18">
              <a:extLst>
                <a:ext uri="{FF2B5EF4-FFF2-40B4-BE49-F238E27FC236}">
                  <a16:creationId xmlns:a16="http://schemas.microsoft.com/office/drawing/2014/main" id="{DEFB9DB1-3346-4395-AB7F-BD1779701F7B}"/>
                </a:ext>
              </a:extLst>
            </p:cNvPr>
            <p:cNvCxnSpPr>
              <a:cxnSpLocks/>
            </p:cNvCxnSpPr>
            <p:nvPr/>
          </p:nvCxnSpPr>
          <p:spPr>
            <a:xfrm>
              <a:off x="3532370" y="4980175"/>
              <a:ext cx="1" cy="3154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nice 19">
              <a:extLst>
                <a:ext uri="{FF2B5EF4-FFF2-40B4-BE49-F238E27FC236}">
                  <a16:creationId xmlns:a16="http://schemas.microsoft.com/office/drawing/2014/main" id="{BBE720BA-E00D-40BA-A48B-B82DDE633A84}"/>
                </a:ext>
              </a:extLst>
            </p:cNvPr>
            <p:cNvCxnSpPr>
              <a:cxnSpLocks/>
            </p:cNvCxnSpPr>
            <p:nvPr/>
          </p:nvCxnSpPr>
          <p:spPr>
            <a:xfrm>
              <a:off x="4640797" y="4990966"/>
              <a:ext cx="1" cy="3154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nice 20">
              <a:extLst>
                <a:ext uri="{FF2B5EF4-FFF2-40B4-BE49-F238E27FC236}">
                  <a16:creationId xmlns:a16="http://schemas.microsoft.com/office/drawing/2014/main" id="{954D2E99-28F5-46F8-BCD0-08C0695E2C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23485" y="3147881"/>
              <a:ext cx="714375" cy="25044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Přímá spojnice 21">
              <a:extLst>
                <a:ext uri="{FF2B5EF4-FFF2-40B4-BE49-F238E27FC236}">
                  <a16:creationId xmlns:a16="http://schemas.microsoft.com/office/drawing/2014/main" id="{7A3D86D1-D9BB-45A8-A270-DB623B9B44AC}"/>
                </a:ext>
              </a:extLst>
            </p:cNvPr>
            <p:cNvCxnSpPr>
              <a:cxnSpLocks/>
            </p:cNvCxnSpPr>
            <p:nvPr/>
          </p:nvCxnSpPr>
          <p:spPr>
            <a:xfrm>
              <a:off x="5453342" y="3429000"/>
              <a:ext cx="22486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římá spojnice 22">
              <a:extLst>
                <a:ext uri="{FF2B5EF4-FFF2-40B4-BE49-F238E27FC236}">
                  <a16:creationId xmlns:a16="http://schemas.microsoft.com/office/drawing/2014/main" id="{AF8AD2F7-2E58-4ED9-9680-B0CAB5487D32}"/>
                </a:ext>
              </a:extLst>
            </p:cNvPr>
            <p:cNvCxnSpPr>
              <a:cxnSpLocks/>
              <a:stCxn id="14" idx="0"/>
            </p:cNvCxnSpPr>
            <p:nvPr/>
          </p:nvCxnSpPr>
          <p:spPr>
            <a:xfrm flipH="1" flipV="1">
              <a:off x="914400" y="3429000"/>
              <a:ext cx="1" cy="65960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Přímá spojnice 23">
              <a:extLst>
                <a:ext uri="{FF2B5EF4-FFF2-40B4-BE49-F238E27FC236}">
                  <a16:creationId xmlns:a16="http://schemas.microsoft.com/office/drawing/2014/main" id="{639D5D58-B3D2-4CA8-8BED-48A6DFE52560}"/>
                </a:ext>
              </a:extLst>
            </p:cNvPr>
            <p:cNvCxnSpPr>
              <a:cxnSpLocks/>
            </p:cNvCxnSpPr>
            <p:nvPr/>
          </p:nvCxnSpPr>
          <p:spPr>
            <a:xfrm>
              <a:off x="914400" y="3446083"/>
              <a:ext cx="1578070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Přímá spojnice 24">
              <a:extLst>
                <a:ext uri="{FF2B5EF4-FFF2-40B4-BE49-F238E27FC236}">
                  <a16:creationId xmlns:a16="http://schemas.microsoft.com/office/drawing/2014/main" id="{D50382A4-BD07-446D-A585-F0A93ECE72F1}"/>
                </a:ext>
              </a:extLst>
            </p:cNvPr>
            <p:cNvCxnSpPr>
              <a:stCxn id="9" idx="4"/>
            </p:cNvCxnSpPr>
            <p:nvPr/>
          </p:nvCxnSpPr>
          <p:spPr>
            <a:xfrm flipH="1">
              <a:off x="5764746" y="3538952"/>
              <a:ext cx="1" cy="188512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nice 25">
              <a:extLst>
                <a:ext uri="{FF2B5EF4-FFF2-40B4-BE49-F238E27FC236}">
                  <a16:creationId xmlns:a16="http://schemas.microsoft.com/office/drawing/2014/main" id="{C060C31F-4EF7-45B8-B901-2BBA2D120CB0}"/>
                </a:ext>
              </a:extLst>
            </p:cNvPr>
            <p:cNvCxnSpPr>
              <a:stCxn id="8" idx="6"/>
            </p:cNvCxnSpPr>
            <p:nvPr/>
          </p:nvCxnSpPr>
          <p:spPr>
            <a:xfrm>
              <a:off x="4721225" y="5424072"/>
              <a:ext cx="1043521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nice 26">
              <a:extLst>
                <a:ext uri="{FF2B5EF4-FFF2-40B4-BE49-F238E27FC236}">
                  <a16:creationId xmlns:a16="http://schemas.microsoft.com/office/drawing/2014/main" id="{4E9DE8AB-011C-49E8-809B-85EF3C201383}"/>
                </a:ext>
              </a:extLst>
            </p:cNvPr>
            <p:cNvCxnSpPr>
              <a:cxnSpLocks/>
              <a:stCxn id="13" idx="4"/>
            </p:cNvCxnSpPr>
            <p:nvPr/>
          </p:nvCxnSpPr>
          <p:spPr>
            <a:xfrm flipH="1">
              <a:off x="904842" y="4921627"/>
              <a:ext cx="9559" cy="502445"/>
            </a:xfrm>
            <a:prstGeom prst="line">
              <a:avLst/>
            </a:prstGeom>
            <a:ln w="571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římá spojnice 27">
              <a:extLst>
                <a:ext uri="{FF2B5EF4-FFF2-40B4-BE49-F238E27FC236}">
                  <a16:creationId xmlns:a16="http://schemas.microsoft.com/office/drawing/2014/main" id="{1C2EC5C3-3C41-4994-BAB2-CCF2AFC6AC6D}"/>
                </a:ext>
              </a:extLst>
            </p:cNvPr>
            <p:cNvCxnSpPr>
              <a:cxnSpLocks/>
              <a:endCxn id="7" idx="2"/>
            </p:cNvCxnSpPr>
            <p:nvPr/>
          </p:nvCxnSpPr>
          <p:spPr>
            <a:xfrm flipV="1">
              <a:off x="904843" y="5411750"/>
              <a:ext cx="2513371" cy="12322"/>
            </a:xfrm>
            <a:prstGeom prst="line">
              <a:avLst/>
            </a:prstGeom>
            <a:ln w="571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4966E7FC-BAEC-41CC-9DFC-D524C13A314E}"/>
              </a:ext>
            </a:extLst>
          </p:cNvPr>
          <p:cNvSpPr txBox="1"/>
          <p:nvPr/>
        </p:nvSpPr>
        <p:spPr>
          <a:xfrm>
            <a:off x="904842" y="571500"/>
            <a:ext cx="58710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Elektrický obvod připojíme na napětí U = 10 </a:t>
            </a:r>
            <a:r>
              <a:rPr lang="cs-CZ" sz="2400" dirty="0" smtClean="0"/>
              <a:t>V.</a:t>
            </a:r>
            <a:endParaRPr lang="cs-CZ" sz="2400" dirty="0"/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269C79BE-ADB7-46C6-9384-ACBB745AFF6E}"/>
              </a:ext>
            </a:extLst>
          </p:cNvPr>
          <p:cNvSpPr txBox="1"/>
          <p:nvPr/>
        </p:nvSpPr>
        <p:spPr>
          <a:xfrm>
            <a:off x="1079502" y="4263301"/>
            <a:ext cx="739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10 V</a:t>
            </a: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24070697-9738-410D-8D28-0578420D5BF1}"/>
              </a:ext>
            </a:extLst>
          </p:cNvPr>
          <p:cNvSpPr txBox="1"/>
          <p:nvPr/>
        </p:nvSpPr>
        <p:spPr>
          <a:xfrm>
            <a:off x="5565773" y="5934787"/>
            <a:ext cx="6535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Kontrola svorkového napětí digitálním </a:t>
            </a:r>
            <a:r>
              <a:rPr lang="cs-CZ" sz="2400" dirty="0" smtClean="0"/>
              <a:t>voltmetrem.</a:t>
            </a:r>
            <a:endParaRPr lang="cs-CZ" sz="2400" dirty="0"/>
          </a:p>
        </p:txBody>
      </p:sp>
      <p:pic>
        <p:nvPicPr>
          <p:cNvPr id="39" name="Picture 8" descr="DSCF1150">
            <a:extLst>
              <a:ext uri="{FF2B5EF4-FFF2-40B4-BE49-F238E27FC236}">
                <a16:creationId xmlns:a16="http://schemas.microsoft.com/office/drawing/2014/main" id="{50FB3AF1-78F5-4DD0-8869-9FDAED6E8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30800" y="1523271"/>
            <a:ext cx="5437535" cy="407815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" name="Obdélník 40">
            <a:extLst>
              <a:ext uri="{FF2B5EF4-FFF2-40B4-BE49-F238E27FC236}">
                <a16:creationId xmlns:a16="http://schemas.microsoft.com/office/drawing/2014/main" id="{067F130B-6DF1-4C7E-907E-10EFC21DEEE5}"/>
              </a:ext>
            </a:extLst>
          </p:cNvPr>
          <p:cNvSpPr/>
          <p:nvPr/>
        </p:nvSpPr>
        <p:spPr>
          <a:xfrm>
            <a:off x="3693935" y="4795509"/>
            <a:ext cx="760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100 </a:t>
            </a:r>
            <a:r>
              <a:rPr lang="el-GR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Ω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709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6CC2BE91-8950-4476-8BE1-233991143115}"/>
              </a:ext>
            </a:extLst>
          </p:cNvPr>
          <p:cNvCxnSpPr>
            <a:cxnSpLocks/>
            <a:stCxn id="10" idx="6"/>
            <a:endCxn id="12" idx="2"/>
          </p:cNvCxnSpPr>
          <p:nvPr/>
        </p:nvCxnSpPr>
        <p:spPr>
          <a:xfrm flipV="1">
            <a:off x="3388654" y="3429000"/>
            <a:ext cx="1054705" cy="952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F0390C89-5D13-43D4-B6B1-FA944ACD9F67}"/>
              </a:ext>
            </a:extLst>
          </p:cNvPr>
          <p:cNvCxnSpPr>
            <a:cxnSpLocks/>
          </p:cNvCxnSpPr>
          <p:nvPr/>
        </p:nvCxnSpPr>
        <p:spPr>
          <a:xfrm>
            <a:off x="4628356" y="3399498"/>
            <a:ext cx="2248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4BB2266-8A77-4B87-A8CE-405F78973FC1}"/>
              </a:ext>
            </a:extLst>
          </p:cNvPr>
          <p:cNvGrpSpPr/>
          <p:nvPr/>
        </p:nvGrpSpPr>
        <p:grpSpPr>
          <a:xfrm>
            <a:off x="4843720" y="3083240"/>
            <a:ext cx="614362" cy="611387"/>
            <a:chOff x="5060734" y="4087940"/>
            <a:chExt cx="614362" cy="611387"/>
          </a:xfrm>
        </p:grpSpPr>
        <p:sp>
          <p:nvSpPr>
            <p:cNvPr id="31" name="TextovéPole 30">
              <a:extLst>
                <a:ext uri="{FF2B5EF4-FFF2-40B4-BE49-F238E27FC236}">
                  <a16:creationId xmlns:a16="http://schemas.microsoft.com/office/drawing/2014/main" id="{CA341A3F-F913-4F92-8D55-80A337285439}"/>
                </a:ext>
              </a:extLst>
            </p:cNvPr>
            <p:cNvSpPr txBox="1"/>
            <p:nvPr/>
          </p:nvSpPr>
          <p:spPr>
            <a:xfrm>
              <a:off x="5161904" y="4087940"/>
              <a:ext cx="4219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3200" dirty="0"/>
                <a:t>A</a:t>
              </a:r>
            </a:p>
          </p:txBody>
        </p:sp>
        <p:sp>
          <p:nvSpPr>
            <p:cNvPr id="32" name="Ovál 31">
              <a:extLst>
                <a:ext uri="{FF2B5EF4-FFF2-40B4-BE49-F238E27FC236}">
                  <a16:creationId xmlns:a16="http://schemas.microsoft.com/office/drawing/2014/main" id="{7D14A345-B888-487B-A556-BC4175BB1D1E}"/>
                </a:ext>
              </a:extLst>
            </p:cNvPr>
            <p:cNvSpPr/>
            <p:nvPr/>
          </p:nvSpPr>
          <p:spPr>
            <a:xfrm rot="299275">
              <a:off x="5060734" y="4113539"/>
              <a:ext cx="614362" cy="58578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4423DCA2-7891-426C-8641-70A7FD138C5C}"/>
              </a:ext>
            </a:extLst>
          </p:cNvPr>
          <p:cNvCxnSpPr>
            <a:cxnSpLocks/>
          </p:cNvCxnSpPr>
          <p:nvPr/>
        </p:nvCxnSpPr>
        <p:spPr>
          <a:xfrm flipV="1">
            <a:off x="3511083" y="4980175"/>
            <a:ext cx="1110922" cy="215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ál 6">
            <a:extLst>
              <a:ext uri="{FF2B5EF4-FFF2-40B4-BE49-F238E27FC236}">
                <a16:creationId xmlns:a16="http://schemas.microsoft.com/office/drawing/2014/main" id="{62CF054F-D3AB-453A-A6A4-78E8007064F7}"/>
              </a:ext>
            </a:extLst>
          </p:cNvPr>
          <p:cNvSpPr/>
          <p:nvPr/>
        </p:nvSpPr>
        <p:spPr>
          <a:xfrm>
            <a:off x="3418214" y="5318881"/>
            <a:ext cx="185737" cy="1857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059E22DD-6764-44B6-B015-59BC5C32B469}"/>
              </a:ext>
            </a:extLst>
          </p:cNvPr>
          <p:cNvSpPr/>
          <p:nvPr/>
        </p:nvSpPr>
        <p:spPr>
          <a:xfrm>
            <a:off x="4535488" y="5331203"/>
            <a:ext cx="185737" cy="1857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6D231C8A-E315-4B9A-8A75-018BC2E49308}"/>
              </a:ext>
            </a:extLst>
          </p:cNvPr>
          <p:cNvSpPr/>
          <p:nvPr/>
        </p:nvSpPr>
        <p:spPr>
          <a:xfrm>
            <a:off x="5671878" y="3353214"/>
            <a:ext cx="185737" cy="1857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A26AC425-779A-4604-AFC6-58D3420DA494}"/>
              </a:ext>
            </a:extLst>
          </p:cNvPr>
          <p:cNvSpPr/>
          <p:nvPr/>
        </p:nvSpPr>
        <p:spPr>
          <a:xfrm>
            <a:off x="3202917" y="3345654"/>
            <a:ext cx="185737" cy="1857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ADE317CF-C4C8-4E05-B624-3B0955EE33B5}"/>
              </a:ext>
            </a:extLst>
          </p:cNvPr>
          <p:cNvSpPr/>
          <p:nvPr/>
        </p:nvSpPr>
        <p:spPr>
          <a:xfrm>
            <a:off x="2492470" y="3376609"/>
            <a:ext cx="185737" cy="1857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165560BD-349D-4E61-90CB-A4837D07A85A}"/>
              </a:ext>
            </a:extLst>
          </p:cNvPr>
          <p:cNvSpPr/>
          <p:nvPr/>
        </p:nvSpPr>
        <p:spPr>
          <a:xfrm>
            <a:off x="4443359" y="3336131"/>
            <a:ext cx="185737" cy="1857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CD6D83BA-E437-406F-8E8D-AA3E6105684F}"/>
              </a:ext>
            </a:extLst>
          </p:cNvPr>
          <p:cNvSpPr/>
          <p:nvPr/>
        </p:nvSpPr>
        <p:spPr>
          <a:xfrm>
            <a:off x="821532" y="4735889"/>
            <a:ext cx="185737" cy="1857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7110E839-1260-4556-8094-48F9443B9218}"/>
              </a:ext>
            </a:extLst>
          </p:cNvPr>
          <p:cNvSpPr/>
          <p:nvPr/>
        </p:nvSpPr>
        <p:spPr>
          <a:xfrm>
            <a:off x="821532" y="4088605"/>
            <a:ext cx="185737" cy="1857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Znak plus 14">
            <a:extLst>
              <a:ext uri="{FF2B5EF4-FFF2-40B4-BE49-F238E27FC236}">
                <a16:creationId xmlns:a16="http://schemas.microsoft.com/office/drawing/2014/main" id="{078926F5-D286-4786-8936-BBE8087E5D84}"/>
              </a:ext>
            </a:extLst>
          </p:cNvPr>
          <p:cNvSpPr/>
          <p:nvPr/>
        </p:nvSpPr>
        <p:spPr>
          <a:xfrm>
            <a:off x="279401" y="3965763"/>
            <a:ext cx="469898" cy="431422"/>
          </a:xfrm>
          <a:prstGeom prst="mathPlu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Znak minus 15">
            <a:extLst>
              <a:ext uri="{FF2B5EF4-FFF2-40B4-BE49-F238E27FC236}">
                <a16:creationId xmlns:a16="http://schemas.microsoft.com/office/drawing/2014/main" id="{804F729E-9C0A-4436-9711-3AB36D6F2507}"/>
              </a:ext>
            </a:extLst>
          </p:cNvPr>
          <p:cNvSpPr/>
          <p:nvPr/>
        </p:nvSpPr>
        <p:spPr>
          <a:xfrm>
            <a:off x="303212" y="4560375"/>
            <a:ext cx="446087" cy="536765"/>
          </a:xfrm>
          <a:prstGeom prst="mathMin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0A0DC841-C20C-413D-BB69-CF645B89E38A}"/>
              </a:ext>
            </a:extLst>
          </p:cNvPr>
          <p:cNvSpPr/>
          <p:nvPr/>
        </p:nvSpPr>
        <p:spPr>
          <a:xfrm>
            <a:off x="3634756" y="4826376"/>
            <a:ext cx="900732" cy="307598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488EE635-E84E-4563-86F2-C08195489031}"/>
              </a:ext>
            </a:extLst>
          </p:cNvPr>
          <p:cNvCxnSpPr>
            <a:cxnSpLocks/>
          </p:cNvCxnSpPr>
          <p:nvPr/>
        </p:nvCxnSpPr>
        <p:spPr>
          <a:xfrm>
            <a:off x="3532370" y="4980175"/>
            <a:ext cx="1" cy="3154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id="{E6A3DAF9-39A9-4CD4-9B38-765263E8471B}"/>
              </a:ext>
            </a:extLst>
          </p:cNvPr>
          <p:cNvCxnSpPr>
            <a:cxnSpLocks/>
          </p:cNvCxnSpPr>
          <p:nvPr/>
        </p:nvCxnSpPr>
        <p:spPr>
          <a:xfrm>
            <a:off x="4640797" y="4990966"/>
            <a:ext cx="1" cy="3154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61C6AA9C-1EBF-4111-A191-B7A888F8D0A6}"/>
              </a:ext>
            </a:extLst>
          </p:cNvPr>
          <p:cNvCxnSpPr>
            <a:cxnSpLocks/>
          </p:cNvCxnSpPr>
          <p:nvPr/>
        </p:nvCxnSpPr>
        <p:spPr>
          <a:xfrm flipV="1">
            <a:off x="2623485" y="3147881"/>
            <a:ext cx="714375" cy="25044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20B08ECF-21F4-491B-ADC3-A7A9B4DCC036}"/>
              </a:ext>
            </a:extLst>
          </p:cNvPr>
          <p:cNvCxnSpPr>
            <a:cxnSpLocks/>
          </p:cNvCxnSpPr>
          <p:nvPr/>
        </p:nvCxnSpPr>
        <p:spPr>
          <a:xfrm>
            <a:off x="5453342" y="3429000"/>
            <a:ext cx="2248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>
            <a:extLst>
              <a:ext uri="{FF2B5EF4-FFF2-40B4-BE49-F238E27FC236}">
                <a16:creationId xmlns:a16="http://schemas.microsoft.com/office/drawing/2014/main" id="{4C1060E3-71F2-40C6-8F0B-A1F3B1D9CC63}"/>
              </a:ext>
            </a:extLst>
          </p:cNvPr>
          <p:cNvCxnSpPr>
            <a:cxnSpLocks/>
            <a:stCxn id="14" idx="0"/>
          </p:cNvCxnSpPr>
          <p:nvPr/>
        </p:nvCxnSpPr>
        <p:spPr>
          <a:xfrm flipH="1" flipV="1">
            <a:off x="914400" y="3429000"/>
            <a:ext cx="1" cy="65960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F48CA2BC-A57E-4E38-8015-5A652D49916C}"/>
              </a:ext>
            </a:extLst>
          </p:cNvPr>
          <p:cNvCxnSpPr>
            <a:cxnSpLocks/>
          </p:cNvCxnSpPr>
          <p:nvPr/>
        </p:nvCxnSpPr>
        <p:spPr>
          <a:xfrm>
            <a:off x="914400" y="3446083"/>
            <a:ext cx="157807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>
            <a:extLst>
              <a:ext uri="{FF2B5EF4-FFF2-40B4-BE49-F238E27FC236}">
                <a16:creationId xmlns:a16="http://schemas.microsoft.com/office/drawing/2014/main" id="{BBF3724E-D44B-451D-82E1-C0F110FFE4F2}"/>
              </a:ext>
            </a:extLst>
          </p:cNvPr>
          <p:cNvCxnSpPr>
            <a:stCxn id="9" idx="4"/>
          </p:cNvCxnSpPr>
          <p:nvPr/>
        </p:nvCxnSpPr>
        <p:spPr>
          <a:xfrm flipH="1">
            <a:off x="5764746" y="3538952"/>
            <a:ext cx="1" cy="18851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7C57276B-6168-49B2-846B-67E9F8823327}"/>
              </a:ext>
            </a:extLst>
          </p:cNvPr>
          <p:cNvCxnSpPr>
            <a:stCxn id="8" idx="6"/>
          </p:cNvCxnSpPr>
          <p:nvPr/>
        </p:nvCxnSpPr>
        <p:spPr>
          <a:xfrm>
            <a:off x="4721225" y="5424072"/>
            <a:ext cx="104352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>
            <a:extLst>
              <a:ext uri="{FF2B5EF4-FFF2-40B4-BE49-F238E27FC236}">
                <a16:creationId xmlns:a16="http://schemas.microsoft.com/office/drawing/2014/main" id="{298B0DD0-0A06-428B-8E2E-FC48FF86C15F}"/>
              </a:ext>
            </a:extLst>
          </p:cNvPr>
          <p:cNvCxnSpPr>
            <a:cxnSpLocks/>
            <a:stCxn id="13" idx="4"/>
          </p:cNvCxnSpPr>
          <p:nvPr/>
        </p:nvCxnSpPr>
        <p:spPr>
          <a:xfrm flipH="1">
            <a:off x="904842" y="4921627"/>
            <a:ext cx="9559" cy="502445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1E8D58F1-E6EC-4724-BAEF-B2BA49874F1F}"/>
              </a:ext>
            </a:extLst>
          </p:cNvPr>
          <p:cNvCxnSpPr>
            <a:cxnSpLocks/>
            <a:endCxn id="7" idx="2"/>
          </p:cNvCxnSpPr>
          <p:nvPr/>
        </p:nvCxnSpPr>
        <p:spPr>
          <a:xfrm flipV="1">
            <a:off x="904843" y="5411750"/>
            <a:ext cx="2513371" cy="12322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1409D148-D09B-4F9A-A759-BEE90F857492}"/>
              </a:ext>
            </a:extLst>
          </p:cNvPr>
          <p:cNvSpPr txBox="1"/>
          <p:nvPr/>
        </p:nvSpPr>
        <p:spPr>
          <a:xfrm>
            <a:off x="336052" y="597002"/>
            <a:ext cx="903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Zapnutím vypínače se uzavře elektrický obvod a vodiči prochází proud.</a:t>
            </a:r>
          </a:p>
        </p:txBody>
      </p:sp>
      <p:sp>
        <p:nvSpPr>
          <p:cNvPr id="35" name="Obdélník 34">
            <a:extLst>
              <a:ext uri="{FF2B5EF4-FFF2-40B4-BE49-F238E27FC236}">
                <a16:creationId xmlns:a16="http://schemas.microsoft.com/office/drawing/2014/main" id="{61A74A90-2776-4FFB-9B33-2FD19FD505E7}"/>
              </a:ext>
            </a:extLst>
          </p:cNvPr>
          <p:cNvSpPr/>
          <p:nvPr/>
        </p:nvSpPr>
        <p:spPr>
          <a:xfrm>
            <a:off x="9244013" y="597002"/>
            <a:ext cx="1871662" cy="36026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sem klikni</a:t>
            </a:r>
          </a:p>
        </p:txBody>
      </p:sp>
      <p:cxnSp>
        <p:nvCxnSpPr>
          <p:cNvPr id="37" name="Přímá spojnice 36">
            <a:extLst>
              <a:ext uri="{FF2B5EF4-FFF2-40B4-BE49-F238E27FC236}">
                <a16:creationId xmlns:a16="http://schemas.microsoft.com/office/drawing/2014/main" id="{53AD39D3-5BA5-4658-8521-ABCC6985DE20}"/>
              </a:ext>
            </a:extLst>
          </p:cNvPr>
          <p:cNvCxnSpPr>
            <a:stCxn id="11" idx="7"/>
            <a:endCxn id="10" idx="0"/>
          </p:cNvCxnSpPr>
          <p:nvPr/>
        </p:nvCxnSpPr>
        <p:spPr>
          <a:xfrm flipV="1">
            <a:off x="2651006" y="3345654"/>
            <a:ext cx="644780" cy="5815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Skupina 49">
            <a:extLst>
              <a:ext uri="{FF2B5EF4-FFF2-40B4-BE49-F238E27FC236}">
                <a16:creationId xmlns:a16="http://schemas.microsoft.com/office/drawing/2014/main" id="{7337DBFE-806C-43EF-AC6B-42B79F9C5FFC}"/>
              </a:ext>
            </a:extLst>
          </p:cNvPr>
          <p:cNvGrpSpPr/>
          <p:nvPr/>
        </p:nvGrpSpPr>
        <p:grpSpPr>
          <a:xfrm>
            <a:off x="1600759" y="4721684"/>
            <a:ext cx="420297" cy="823098"/>
            <a:chOff x="1600759" y="4721684"/>
            <a:chExt cx="420297" cy="823098"/>
          </a:xfrm>
        </p:grpSpPr>
        <p:sp>
          <p:nvSpPr>
            <p:cNvPr id="41" name="Poloviční rámeček 40">
              <a:extLst>
                <a:ext uri="{FF2B5EF4-FFF2-40B4-BE49-F238E27FC236}">
                  <a16:creationId xmlns:a16="http://schemas.microsoft.com/office/drawing/2014/main" id="{BA4BF499-F8A9-4339-B65D-614E934B69F2}"/>
                </a:ext>
              </a:extLst>
            </p:cNvPr>
            <p:cNvSpPr/>
            <p:nvPr/>
          </p:nvSpPr>
          <p:spPr>
            <a:xfrm rot="18216021">
              <a:off x="1641396" y="5165121"/>
              <a:ext cx="375226" cy="384095"/>
            </a:xfrm>
            <a:prstGeom prst="halfFram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43" name="TextovéPole 42">
              <a:extLst>
                <a:ext uri="{FF2B5EF4-FFF2-40B4-BE49-F238E27FC236}">
                  <a16:creationId xmlns:a16="http://schemas.microsoft.com/office/drawing/2014/main" id="{15C11263-46DF-4E96-9914-B660A5148D24}"/>
                </a:ext>
              </a:extLst>
            </p:cNvPr>
            <p:cNvSpPr txBox="1"/>
            <p:nvPr/>
          </p:nvSpPr>
          <p:spPr>
            <a:xfrm>
              <a:off x="1600759" y="4721684"/>
              <a:ext cx="2487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</a:p>
          </p:txBody>
        </p:sp>
      </p:grpSp>
      <p:grpSp>
        <p:nvGrpSpPr>
          <p:cNvPr id="49" name="Skupina 48">
            <a:extLst>
              <a:ext uri="{FF2B5EF4-FFF2-40B4-BE49-F238E27FC236}">
                <a16:creationId xmlns:a16="http://schemas.microsoft.com/office/drawing/2014/main" id="{1EF17D3C-E069-410B-9E27-E8383428FE93}"/>
              </a:ext>
            </a:extLst>
          </p:cNvPr>
          <p:cNvGrpSpPr/>
          <p:nvPr/>
        </p:nvGrpSpPr>
        <p:grpSpPr>
          <a:xfrm>
            <a:off x="5572697" y="4209572"/>
            <a:ext cx="683276" cy="434103"/>
            <a:chOff x="5572697" y="4209572"/>
            <a:chExt cx="683276" cy="434103"/>
          </a:xfrm>
        </p:grpSpPr>
        <p:sp>
          <p:nvSpPr>
            <p:cNvPr id="42" name="Poloviční rámeček 41">
              <a:extLst>
                <a:ext uri="{FF2B5EF4-FFF2-40B4-BE49-F238E27FC236}">
                  <a16:creationId xmlns:a16="http://schemas.microsoft.com/office/drawing/2014/main" id="{89D6E27E-E62C-4B24-81F3-C824AC36B5B7}"/>
                </a:ext>
              </a:extLst>
            </p:cNvPr>
            <p:cNvSpPr/>
            <p:nvPr/>
          </p:nvSpPr>
          <p:spPr>
            <a:xfrm rot="13524228">
              <a:off x="5577132" y="4205137"/>
              <a:ext cx="375226" cy="384095"/>
            </a:xfrm>
            <a:prstGeom prst="halfFram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44" name="TextovéPole 43">
              <a:extLst>
                <a:ext uri="{FF2B5EF4-FFF2-40B4-BE49-F238E27FC236}">
                  <a16:creationId xmlns:a16="http://schemas.microsoft.com/office/drawing/2014/main" id="{FE059618-CF58-45FD-994A-C40892CB48C3}"/>
                </a:ext>
              </a:extLst>
            </p:cNvPr>
            <p:cNvSpPr txBox="1"/>
            <p:nvPr/>
          </p:nvSpPr>
          <p:spPr>
            <a:xfrm>
              <a:off x="6007187" y="4274343"/>
              <a:ext cx="2487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</a:p>
          </p:txBody>
        </p:sp>
      </p:grpSp>
      <p:grpSp>
        <p:nvGrpSpPr>
          <p:cNvPr id="48" name="Skupina 47">
            <a:extLst>
              <a:ext uri="{FF2B5EF4-FFF2-40B4-BE49-F238E27FC236}">
                <a16:creationId xmlns:a16="http://schemas.microsoft.com/office/drawing/2014/main" id="{0BE7E8D8-A39B-44E1-931F-978E3D47804A}"/>
              </a:ext>
            </a:extLst>
          </p:cNvPr>
          <p:cNvGrpSpPr/>
          <p:nvPr/>
        </p:nvGrpSpPr>
        <p:grpSpPr>
          <a:xfrm>
            <a:off x="3715417" y="2730222"/>
            <a:ext cx="384095" cy="886392"/>
            <a:chOff x="3715417" y="2730222"/>
            <a:chExt cx="384095" cy="886392"/>
          </a:xfrm>
        </p:grpSpPr>
        <p:sp>
          <p:nvSpPr>
            <p:cNvPr id="39" name="Poloviční rámeček 38">
              <a:extLst>
                <a:ext uri="{FF2B5EF4-FFF2-40B4-BE49-F238E27FC236}">
                  <a16:creationId xmlns:a16="http://schemas.microsoft.com/office/drawing/2014/main" id="{6135FB90-38A1-4AEB-9373-552D249CCC2D}"/>
                </a:ext>
              </a:extLst>
            </p:cNvPr>
            <p:cNvSpPr/>
            <p:nvPr/>
          </p:nvSpPr>
          <p:spPr>
            <a:xfrm rot="7900100">
              <a:off x="3719852" y="3236953"/>
              <a:ext cx="375226" cy="384095"/>
            </a:xfrm>
            <a:prstGeom prst="halfFram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45" name="TextovéPole 44">
              <a:extLst>
                <a:ext uri="{FF2B5EF4-FFF2-40B4-BE49-F238E27FC236}">
                  <a16:creationId xmlns:a16="http://schemas.microsoft.com/office/drawing/2014/main" id="{3B09ACE1-FB21-4E67-8FD6-73F56E4E606B}"/>
                </a:ext>
              </a:extLst>
            </p:cNvPr>
            <p:cNvSpPr txBox="1"/>
            <p:nvPr/>
          </p:nvSpPr>
          <p:spPr>
            <a:xfrm>
              <a:off x="3836336" y="2730222"/>
              <a:ext cx="2487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</a:p>
          </p:txBody>
        </p:sp>
      </p:grpSp>
      <p:grpSp>
        <p:nvGrpSpPr>
          <p:cNvPr id="47" name="Skupina 46">
            <a:extLst>
              <a:ext uri="{FF2B5EF4-FFF2-40B4-BE49-F238E27FC236}">
                <a16:creationId xmlns:a16="http://schemas.microsoft.com/office/drawing/2014/main" id="{A7A26710-BE46-46CE-B8D3-862FB23A5DD3}"/>
              </a:ext>
            </a:extLst>
          </p:cNvPr>
          <p:cNvGrpSpPr/>
          <p:nvPr/>
        </p:nvGrpSpPr>
        <p:grpSpPr>
          <a:xfrm>
            <a:off x="1425175" y="2723404"/>
            <a:ext cx="402653" cy="919458"/>
            <a:chOff x="1425175" y="2723404"/>
            <a:chExt cx="402653" cy="919458"/>
          </a:xfrm>
        </p:grpSpPr>
        <p:sp>
          <p:nvSpPr>
            <p:cNvPr id="40" name="Poloviční rámeček 39">
              <a:extLst>
                <a:ext uri="{FF2B5EF4-FFF2-40B4-BE49-F238E27FC236}">
                  <a16:creationId xmlns:a16="http://schemas.microsoft.com/office/drawing/2014/main" id="{2CB6039F-3C00-43EB-9BE9-9B0BBF96DCFC}"/>
                </a:ext>
              </a:extLst>
            </p:cNvPr>
            <p:cNvSpPr/>
            <p:nvPr/>
          </p:nvSpPr>
          <p:spPr>
            <a:xfrm rot="7900100">
              <a:off x="1429610" y="3263201"/>
              <a:ext cx="375226" cy="384095"/>
            </a:xfrm>
            <a:prstGeom prst="halfFram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46" name="TextovéPole 45">
              <a:extLst>
                <a:ext uri="{FF2B5EF4-FFF2-40B4-BE49-F238E27FC236}">
                  <a16:creationId xmlns:a16="http://schemas.microsoft.com/office/drawing/2014/main" id="{37F98149-2842-4C2C-AFD2-A88844D8A233}"/>
                </a:ext>
              </a:extLst>
            </p:cNvPr>
            <p:cNvSpPr txBox="1"/>
            <p:nvPr/>
          </p:nvSpPr>
          <p:spPr>
            <a:xfrm>
              <a:off x="1579042" y="2723404"/>
              <a:ext cx="2487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</a:p>
          </p:txBody>
        </p:sp>
      </p:grpSp>
      <p:sp>
        <p:nvSpPr>
          <p:cNvPr id="51" name="TextovéPole 50">
            <a:extLst>
              <a:ext uri="{FF2B5EF4-FFF2-40B4-BE49-F238E27FC236}">
                <a16:creationId xmlns:a16="http://schemas.microsoft.com/office/drawing/2014/main" id="{75DE2E4F-A0FA-4210-A393-CD92AAD5F691}"/>
              </a:ext>
            </a:extLst>
          </p:cNvPr>
          <p:cNvSpPr txBox="1"/>
          <p:nvPr/>
        </p:nvSpPr>
        <p:spPr>
          <a:xfrm>
            <a:off x="1079502" y="4263301"/>
            <a:ext cx="583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8 V</a:t>
            </a:r>
          </a:p>
        </p:txBody>
      </p:sp>
      <p:sp>
        <p:nvSpPr>
          <p:cNvPr id="54" name="TextovéPole 53">
            <a:extLst>
              <a:ext uri="{FF2B5EF4-FFF2-40B4-BE49-F238E27FC236}">
                <a16:creationId xmlns:a16="http://schemas.microsoft.com/office/drawing/2014/main" id="{7582CF57-AED2-4598-8679-E049FB61DF2C}"/>
              </a:ext>
            </a:extLst>
          </p:cNvPr>
          <p:cNvSpPr txBox="1"/>
          <p:nvPr/>
        </p:nvSpPr>
        <p:spPr>
          <a:xfrm>
            <a:off x="303212" y="1316113"/>
            <a:ext cx="57147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Digitální ampérmetr ukazuje velikost proudu</a:t>
            </a:r>
          </a:p>
          <a:p>
            <a:r>
              <a:rPr lang="cs-CZ" sz="2400" dirty="0"/>
              <a:t>I = </a:t>
            </a:r>
            <a:r>
              <a:rPr lang="cs-CZ" sz="2400" dirty="0" smtClean="0"/>
              <a:t>0,1 </a:t>
            </a:r>
            <a:r>
              <a:rPr lang="cs-CZ" sz="2400" dirty="0"/>
              <a:t>A = 100 </a:t>
            </a:r>
            <a:r>
              <a:rPr lang="cs-CZ" sz="2400" dirty="0" smtClean="0"/>
              <a:t>mA.</a:t>
            </a:r>
            <a:endParaRPr lang="cs-CZ" sz="2400" dirty="0"/>
          </a:p>
        </p:txBody>
      </p:sp>
      <p:pic>
        <p:nvPicPr>
          <p:cNvPr id="53" name="Picture 5" descr="DSCF1152">
            <a:extLst>
              <a:ext uri="{FF2B5EF4-FFF2-40B4-BE49-F238E27FC236}">
                <a16:creationId xmlns:a16="http://schemas.microsoft.com/office/drawing/2014/main" id="{2B6BB2C6-8B62-47CD-BBF1-5CDFCB7B3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1683" y="1958323"/>
            <a:ext cx="5286043" cy="396488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2" name="Obdélník 51">
            <a:extLst>
              <a:ext uri="{FF2B5EF4-FFF2-40B4-BE49-F238E27FC236}">
                <a16:creationId xmlns:a16="http://schemas.microsoft.com/office/drawing/2014/main" id="{9341E79A-658E-464E-9CF6-69DF8B2BDB49}"/>
              </a:ext>
            </a:extLst>
          </p:cNvPr>
          <p:cNvSpPr/>
          <p:nvPr/>
        </p:nvSpPr>
        <p:spPr>
          <a:xfrm>
            <a:off x="3669887" y="4826376"/>
            <a:ext cx="760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100 </a:t>
            </a:r>
            <a:r>
              <a:rPr lang="el-GR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Ω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383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4C054EC-4FD9-4C79-9283-B7852DA8BD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338" y="-309433"/>
            <a:ext cx="10515600" cy="1325563"/>
          </a:xfrm>
        </p:spPr>
        <p:txBody>
          <a:bodyPr/>
          <a:lstStyle/>
          <a:p>
            <a:r>
              <a:rPr lang="cs-CZ" altLang="cs-CZ" sz="2400" b="1" dirty="0"/>
              <a:t>Co z toho vyplývá ?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E087011-60BD-44DF-A4F4-B0097D04FB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8338" y="596431"/>
            <a:ext cx="10515600" cy="4351338"/>
          </a:xfrm>
        </p:spPr>
        <p:txBody>
          <a:bodyPr/>
          <a:lstStyle/>
          <a:p>
            <a:pPr>
              <a:buFontTx/>
              <a:buNone/>
            </a:pPr>
            <a:r>
              <a:rPr lang="cs-CZ" altLang="cs-CZ" sz="2400" dirty="0"/>
              <a:t>Při stálé </a:t>
            </a:r>
            <a:r>
              <a:rPr lang="cs-CZ" altLang="cs-CZ" sz="2400" dirty="0" smtClean="0"/>
              <a:t>(konstantní</a:t>
            </a:r>
            <a:r>
              <a:rPr lang="cs-CZ" altLang="cs-CZ" sz="2400" dirty="0"/>
              <a:t>) hodnotě odporu </a:t>
            </a:r>
            <a:r>
              <a:rPr lang="cs-CZ" altLang="cs-CZ" sz="2400" dirty="0" smtClean="0"/>
              <a:t>rezistoru</a:t>
            </a:r>
            <a:endParaRPr lang="cs-CZ" altLang="cs-CZ" sz="2400" dirty="0"/>
          </a:p>
          <a:p>
            <a:pPr>
              <a:buFontTx/>
              <a:buNone/>
            </a:pPr>
            <a:r>
              <a:rPr lang="cs-CZ" altLang="cs-CZ" sz="2400" dirty="0" smtClean="0"/>
              <a:t>jsme </a:t>
            </a:r>
            <a:r>
              <a:rPr lang="cs-CZ" altLang="cs-CZ" sz="2400" dirty="0"/>
              <a:t>hodnoty napětí a proudu </a:t>
            </a:r>
            <a:r>
              <a:rPr lang="cs-CZ" altLang="cs-CZ" sz="2400" dirty="0" smtClean="0"/>
              <a:t>zanesli </a:t>
            </a:r>
            <a:r>
              <a:rPr lang="cs-CZ" altLang="cs-CZ" sz="2400" dirty="0"/>
              <a:t>do tabulky:</a:t>
            </a:r>
          </a:p>
          <a:p>
            <a:pPr>
              <a:buFontTx/>
              <a:buNone/>
            </a:pPr>
            <a:r>
              <a:rPr lang="cs-CZ" altLang="cs-CZ" sz="2400" dirty="0" smtClean="0"/>
              <a:t>Napětí:      </a:t>
            </a:r>
            <a:r>
              <a:rPr lang="cs-CZ" altLang="cs-CZ" sz="2400" dirty="0"/>
              <a:t>2 V        4 V        </a:t>
            </a:r>
            <a:r>
              <a:rPr lang="cs-CZ" altLang="cs-CZ" sz="2400" dirty="0" smtClean="0"/>
              <a:t>6 V          8 V            10 V</a:t>
            </a:r>
            <a:endParaRPr lang="cs-CZ" altLang="cs-CZ" sz="2400" dirty="0"/>
          </a:p>
          <a:p>
            <a:pPr>
              <a:buFontTx/>
              <a:buNone/>
            </a:pPr>
            <a:r>
              <a:rPr lang="cs-CZ" altLang="cs-CZ" sz="2400" dirty="0"/>
              <a:t>Proud:  0,02 A    0,04 A    0,06 A    0,08 A        0,1 A</a:t>
            </a:r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43CA27EA-D599-4472-8FD3-077B83AFF380}"/>
              </a:ext>
            </a:extLst>
          </p:cNvPr>
          <p:cNvCxnSpPr>
            <a:cxnSpLocks/>
          </p:cNvCxnSpPr>
          <p:nvPr/>
        </p:nvCxnSpPr>
        <p:spPr>
          <a:xfrm flipV="1">
            <a:off x="1048062" y="2473378"/>
            <a:ext cx="0" cy="386746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C8D7F7C3-E216-4D77-A613-2BDE4E0DDA77}"/>
              </a:ext>
            </a:extLst>
          </p:cNvPr>
          <p:cNvCxnSpPr>
            <a:cxnSpLocks/>
          </p:cNvCxnSpPr>
          <p:nvPr/>
        </p:nvCxnSpPr>
        <p:spPr>
          <a:xfrm>
            <a:off x="1048062" y="6355830"/>
            <a:ext cx="770619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7684CE65-0354-435A-A7CF-29220AEED68B}"/>
              </a:ext>
            </a:extLst>
          </p:cNvPr>
          <p:cNvCxnSpPr/>
          <p:nvPr/>
        </p:nvCxnSpPr>
        <p:spPr>
          <a:xfrm>
            <a:off x="889413" y="2697187"/>
            <a:ext cx="29980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8D2A0327-8CD3-4084-906D-CBF91516A22D}"/>
              </a:ext>
            </a:extLst>
          </p:cNvPr>
          <p:cNvCxnSpPr/>
          <p:nvPr/>
        </p:nvCxnSpPr>
        <p:spPr>
          <a:xfrm>
            <a:off x="905654" y="3429000"/>
            <a:ext cx="29980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167FE628-CA45-4299-8FFF-A482D8D982C6}"/>
              </a:ext>
            </a:extLst>
          </p:cNvPr>
          <p:cNvCxnSpPr/>
          <p:nvPr/>
        </p:nvCxnSpPr>
        <p:spPr>
          <a:xfrm>
            <a:off x="905654" y="4168515"/>
            <a:ext cx="29980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67B9F2B0-5D27-44AB-87C3-9179A86A4CC2}"/>
              </a:ext>
            </a:extLst>
          </p:cNvPr>
          <p:cNvCxnSpPr/>
          <p:nvPr/>
        </p:nvCxnSpPr>
        <p:spPr>
          <a:xfrm>
            <a:off x="905654" y="4842838"/>
            <a:ext cx="29980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B0FFE566-03CA-4D76-BB04-6D0F99B0A550}"/>
              </a:ext>
            </a:extLst>
          </p:cNvPr>
          <p:cNvCxnSpPr/>
          <p:nvPr/>
        </p:nvCxnSpPr>
        <p:spPr>
          <a:xfrm>
            <a:off x="898160" y="5642547"/>
            <a:ext cx="29980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96C0F102-DEB1-4F10-ABF8-60FB83B84C74}"/>
              </a:ext>
            </a:extLst>
          </p:cNvPr>
          <p:cNvSpPr txBox="1"/>
          <p:nvPr/>
        </p:nvSpPr>
        <p:spPr>
          <a:xfrm>
            <a:off x="1238359" y="2417703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U [ V]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4E0D371D-73FD-4BB8-ABA8-FFB81C81E039}"/>
              </a:ext>
            </a:extLst>
          </p:cNvPr>
          <p:cNvSpPr txBox="1"/>
          <p:nvPr/>
        </p:nvSpPr>
        <p:spPr>
          <a:xfrm>
            <a:off x="407537" y="2437450"/>
            <a:ext cx="883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10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2062C88E-D871-42C3-8D99-423F8C98A36D}"/>
              </a:ext>
            </a:extLst>
          </p:cNvPr>
          <p:cNvSpPr txBox="1"/>
          <p:nvPr/>
        </p:nvSpPr>
        <p:spPr>
          <a:xfrm>
            <a:off x="523413" y="3224400"/>
            <a:ext cx="374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8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AE3C5A94-0A4F-434A-943B-D4D2AB327402}"/>
              </a:ext>
            </a:extLst>
          </p:cNvPr>
          <p:cNvSpPr txBox="1"/>
          <p:nvPr/>
        </p:nvSpPr>
        <p:spPr>
          <a:xfrm>
            <a:off x="495928" y="3937682"/>
            <a:ext cx="477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6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E8E87465-8F49-4502-83A4-3E864F30A67C}"/>
              </a:ext>
            </a:extLst>
          </p:cNvPr>
          <p:cNvSpPr txBox="1"/>
          <p:nvPr/>
        </p:nvSpPr>
        <p:spPr>
          <a:xfrm>
            <a:off x="463448" y="4602660"/>
            <a:ext cx="299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4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3FBE3037-BE2A-41FB-AB62-211DFDC9F39F}"/>
              </a:ext>
            </a:extLst>
          </p:cNvPr>
          <p:cNvSpPr txBox="1"/>
          <p:nvPr/>
        </p:nvSpPr>
        <p:spPr>
          <a:xfrm>
            <a:off x="493426" y="5391968"/>
            <a:ext cx="269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2</a:t>
            </a:r>
          </a:p>
        </p:txBody>
      </p: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CFA0FB28-0F0E-4B98-8D08-34875C66F12C}"/>
              </a:ext>
            </a:extLst>
          </p:cNvPr>
          <p:cNvCxnSpPr/>
          <p:nvPr/>
        </p:nvCxnSpPr>
        <p:spPr>
          <a:xfrm>
            <a:off x="8244591" y="6162214"/>
            <a:ext cx="0" cy="34503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9528E6F9-53D8-4370-9702-67BCCD16EF70}"/>
              </a:ext>
            </a:extLst>
          </p:cNvPr>
          <p:cNvCxnSpPr/>
          <p:nvPr/>
        </p:nvCxnSpPr>
        <p:spPr>
          <a:xfrm>
            <a:off x="6793043" y="6164713"/>
            <a:ext cx="0" cy="34503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>
            <a:extLst>
              <a:ext uri="{FF2B5EF4-FFF2-40B4-BE49-F238E27FC236}">
                <a16:creationId xmlns:a16="http://schemas.microsoft.com/office/drawing/2014/main" id="{1A4BB3DA-B30D-4EE9-BAFD-85769DBE8C19}"/>
              </a:ext>
            </a:extLst>
          </p:cNvPr>
          <p:cNvCxnSpPr/>
          <p:nvPr/>
        </p:nvCxnSpPr>
        <p:spPr>
          <a:xfrm>
            <a:off x="5371476" y="6183314"/>
            <a:ext cx="0" cy="34503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>
            <a:extLst>
              <a:ext uri="{FF2B5EF4-FFF2-40B4-BE49-F238E27FC236}">
                <a16:creationId xmlns:a16="http://schemas.microsoft.com/office/drawing/2014/main" id="{D5190106-4E79-4C83-8D4E-384DCA672201}"/>
              </a:ext>
            </a:extLst>
          </p:cNvPr>
          <p:cNvCxnSpPr/>
          <p:nvPr/>
        </p:nvCxnSpPr>
        <p:spPr>
          <a:xfrm>
            <a:off x="3949909" y="6158604"/>
            <a:ext cx="0" cy="34503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>
            <a:extLst>
              <a:ext uri="{FF2B5EF4-FFF2-40B4-BE49-F238E27FC236}">
                <a16:creationId xmlns:a16="http://schemas.microsoft.com/office/drawing/2014/main" id="{3695FB5C-6EA4-435B-95BE-F5ADADA4CCE3}"/>
              </a:ext>
            </a:extLst>
          </p:cNvPr>
          <p:cNvCxnSpPr/>
          <p:nvPr/>
        </p:nvCxnSpPr>
        <p:spPr>
          <a:xfrm>
            <a:off x="2513352" y="6142228"/>
            <a:ext cx="0" cy="34503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AB2FF7E1-3AEB-425F-9216-17AF9693350D}"/>
              </a:ext>
            </a:extLst>
          </p:cNvPr>
          <p:cNvSpPr txBox="1"/>
          <p:nvPr/>
        </p:nvSpPr>
        <p:spPr>
          <a:xfrm>
            <a:off x="7958294" y="6417175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0,1</a:t>
            </a: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413B5DD1-7685-4C23-BCA6-D2DB6A3DFE83}"/>
              </a:ext>
            </a:extLst>
          </p:cNvPr>
          <p:cNvSpPr txBox="1"/>
          <p:nvPr/>
        </p:nvSpPr>
        <p:spPr>
          <a:xfrm>
            <a:off x="6443992" y="6417176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0,08</a:t>
            </a: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DA9EA282-0F48-4293-B84D-E557A499FAFE}"/>
              </a:ext>
            </a:extLst>
          </p:cNvPr>
          <p:cNvSpPr txBox="1"/>
          <p:nvPr/>
        </p:nvSpPr>
        <p:spPr>
          <a:xfrm>
            <a:off x="5051156" y="6432166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0,06</a:t>
            </a:r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F601F9F0-A1C1-49ED-A964-E6F27DA0021D}"/>
              </a:ext>
            </a:extLst>
          </p:cNvPr>
          <p:cNvSpPr txBox="1"/>
          <p:nvPr/>
        </p:nvSpPr>
        <p:spPr>
          <a:xfrm>
            <a:off x="3614600" y="6445319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0,04</a:t>
            </a:r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878A594C-9018-4040-84F1-1BA9552742EF}"/>
              </a:ext>
            </a:extLst>
          </p:cNvPr>
          <p:cNvSpPr txBox="1"/>
          <p:nvPr/>
        </p:nvSpPr>
        <p:spPr>
          <a:xfrm>
            <a:off x="2164301" y="6428943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0,02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D60AC536-D0C0-4F6D-8FCE-A639E89D583E}"/>
              </a:ext>
            </a:extLst>
          </p:cNvPr>
          <p:cNvSpPr txBox="1"/>
          <p:nvPr/>
        </p:nvSpPr>
        <p:spPr>
          <a:xfrm>
            <a:off x="8729623" y="6083911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I [ A ]</a:t>
            </a:r>
          </a:p>
        </p:txBody>
      </p:sp>
      <p:cxnSp>
        <p:nvCxnSpPr>
          <p:cNvPr id="7169" name="Přímá spojnice 7168">
            <a:extLst>
              <a:ext uri="{FF2B5EF4-FFF2-40B4-BE49-F238E27FC236}">
                <a16:creationId xmlns:a16="http://schemas.microsoft.com/office/drawing/2014/main" id="{A54CDD87-037C-4081-A6D0-C836D9E61792}"/>
              </a:ext>
            </a:extLst>
          </p:cNvPr>
          <p:cNvCxnSpPr>
            <a:cxnSpLocks/>
          </p:cNvCxnSpPr>
          <p:nvPr/>
        </p:nvCxnSpPr>
        <p:spPr>
          <a:xfrm flipV="1">
            <a:off x="1055555" y="5610948"/>
            <a:ext cx="1457797" cy="118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3" name="Přímá spojnice 7172">
            <a:extLst>
              <a:ext uri="{FF2B5EF4-FFF2-40B4-BE49-F238E27FC236}">
                <a16:creationId xmlns:a16="http://schemas.microsoft.com/office/drawing/2014/main" id="{3C70544A-621E-4341-9AC0-B2F9ABC03D89}"/>
              </a:ext>
            </a:extLst>
          </p:cNvPr>
          <p:cNvCxnSpPr>
            <a:cxnSpLocks/>
          </p:cNvCxnSpPr>
          <p:nvPr/>
        </p:nvCxnSpPr>
        <p:spPr>
          <a:xfrm>
            <a:off x="2493368" y="5591201"/>
            <a:ext cx="0" cy="8377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7" name="Přímá spojnice 7176">
            <a:extLst>
              <a:ext uri="{FF2B5EF4-FFF2-40B4-BE49-F238E27FC236}">
                <a16:creationId xmlns:a16="http://schemas.microsoft.com/office/drawing/2014/main" id="{E67EDA2D-2C0F-48CA-B412-41CD77402811}"/>
              </a:ext>
            </a:extLst>
          </p:cNvPr>
          <p:cNvCxnSpPr>
            <a:cxnSpLocks/>
          </p:cNvCxnSpPr>
          <p:nvPr/>
        </p:nvCxnSpPr>
        <p:spPr>
          <a:xfrm flipV="1">
            <a:off x="1048061" y="4842838"/>
            <a:ext cx="2901848" cy="153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9" name="Přímá spojnice 7178">
            <a:extLst>
              <a:ext uri="{FF2B5EF4-FFF2-40B4-BE49-F238E27FC236}">
                <a16:creationId xmlns:a16="http://schemas.microsoft.com/office/drawing/2014/main" id="{4D7228AC-B7E0-4717-A343-726C58D3416B}"/>
              </a:ext>
            </a:extLst>
          </p:cNvPr>
          <p:cNvCxnSpPr/>
          <p:nvPr/>
        </p:nvCxnSpPr>
        <p:spPr>
          <a:xfrm>
            <a:off x="3949909" y="4831695"/>
            <a:ext cx="0" cy="14829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82" name="Přímá spojnice 7181">
            <a:extLst>
              <a:ext uri="{FF2B5EF4-FFF2-40B4-BE49-F238E27FC236}">
                <a16:creationId xmlns:a16="http://schemas.microsoft.com/office/drawing/2014/main" id="{925674C3-2C31-4A73-A0EB-651EFA12E226}"/>
              </a:ext>
            </a:extLst>
          </p:cNvPr>
          <p:cNvCxnSpPr/>
          <p:nvPr/>
        </p:nvCxnSpPr>
        <p:spPr>
          <a:xfrm>
            <a:off x="1055555" y="4168514"/>
            <a:ext cx="43596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84" name="Přímá spojnice 7183">
            <a:extLst>
              <a:ext uri="{FF2B5EF4-FFF2-40B4-BE49-F238E27FC236}">
                <a16:creationId xmlns:a16="http://schemas.microsoft.com/office/drawing/2014/main" id="{8058397A-3625-4D98-8F79-B5C1C63B7164}"/>
              </a:ext>
            </a:extLst>
          </p:cNvPr>
          <p:cNvCxnSpPr>
            <a:cxnSpLocks/>
          </p:cNvCxnSpPr>
          <p:nvPr/>
        </p:nvCxnSpPr>
        <p:spPr>
          <a:xfrm flipH="1">
            <a:off x="5371477" y="4168513"/>
            <a:ext cx="21860" cy="21873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89" name="Přímá spojnice 7188">
            <a:extLst>
              <a:ext uri="{FF2B5EF4-FFF2-40B4-BE49-F238E27FC236}">
                <a16:creationId xmlns:a16="http://schemas.microsoft.com/office/drawing/2014/main" id="{9028DACB-3A8D-466E-A612-3697D72CEBFE}"/>
              </a:ext>
            </a:extLst>
          </p:cNvPr>
          <p:cNvCxnSpPr/>
          <p:nvPr/>
        </p:nvCxnSpPr>
        <p:spPr>
          <a:xfrm flipV="1">
            <a:off x="1055555" y="2537519"/>
            <a:ext cx="7475332" cy="38033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91" name="Přímá spojnice 7190">
            <a:extLst>
              <a:ext uri="{FF2B5EF4-FFF2-40B4-BE49-F238E27FC236}">
                <a16:creationId xmlns:a16="http://schemas.microsoft.com/office/drawing/2014/main" id="{61DC6E8E-1894-495A-A6E3-3A0AB7BDC064}"/>
              </a:ext>
            </a:extLst>
          </p:cNvPr>
          <p:cNvCxnSpPr/>
          <p:nvPr/>
        </p:nvCxnSpPr>
        <p:spPr>
          <a:xfrm>
            <a:off x="1055555" y="3429000"/>
            <a:ext cx="57524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93" name="Přímá spojnice 7192">
            <a:extLst>
              <a:ext uri="{FF2B5EF4-FFF2-40B4-BE49-F238E27FC236}">
                <a16:creationId xmlns:a16="http://schemas.microsoft.com/office/drawing/2014/main" id="{FEE43DB7-EB58-4126-87F8-E2B1E55C85F5}"/>
              </a:ext>
            </a:extLst>
          </p:cNvPr>
          <p:cNvCxnSpPr>
            <a:endCxn id="33" idx="0"/>
          </p:cNvCxnSpPr>
          <p:nvPr/>
        </p:nvCxnSpPr>
        <p:spPr>
          <a:xfrm>
            <a:off x="6808034" y="3429000"/>
            <a:ext cx="0" cy="2988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95" name="Přímá spojnice 7194">
            <a:extLst>
              <a:ext uri="{FF2B5EF4-FFF2-40B4-BE49-F238E27FC236}">
                <a16:creationId xmlns:a16="http://schemas.microsoft.com/office/drawing/2014/main" id="{43284666-DE38-4FEE-AC0F-8FFD934D0ABD}"/>
              </a:ext>
            </a:extLst>
          </p:cNvPr>
          <p:cNvCxnSpPr/>
          <p:nvPr/>
        </p:nvCxnSpPr>
        <p:spPr>
          <a:xfrm>
            <a:off x="1048061" y="2658696"/>
            <a:ext cx="71965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97" name="Přímá spojnice 7196">
            <a:extLst>
              <a:ext uri="{FF2B5EF4-FFF2-40B4-BE49-F238E27FC236}">
                <a16:creationId xmlns:a16="http://schemas.microsoft.com/office/drawing/2014/main" id="{837ED3E0-9CD7-4701-A396-2678A71E47CE}"/>
              </a:ext>
            </a:extLst>
          </p:cNvPr>
          <p:cNvCxnSpPr>
            <a:endCxn id="26" idx="0"/>
          </p:cNvCxnSpPr>
          <p:nvPr/>
        </p:nvCxnSpPr>
        <p:spPr>
          <a:xfrm flipH="1">
            <a:off x="8244591" y="2675978"/>
            <a:ext cx="7491" cy="37411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98" name="TextovéPole 7197">
            <a:extLst>
              <a:ext uri="{FF2B5EF4-FFF2-40B4-BE49-F238E27FC236}">
                <a16:creationId xmlns:a16="http://schemas.microsoft.com/office/drawing/2014/main" id="{E3C2075C-025F-4E24-A602-500BDBF1393A}"/>
              </a:ext>
            </a:extLst>
          </p:cNvPr>
          <p:cNvSpPr txBox="1"/>
          <p:nvPr/>
        </p:nvSpPr>
        <p:spPr>
          <a:xfrm>
            <a:off x="8949128" y="3043003"/>
            <a:ext cx="30596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Velikost proudu je </a:t>
            </a:r>
          </a:p>
          <a:p>
            <a:r>
              <a:rPr lang="cs-CZ" sz="2400" dirty="0">
                <a:solidFill>
                  <a:srgbClr val="FF0000"/>
                </a:solidFill>
              </a:rPr>
              <a:t>přímo </a:t>
            </a:r>
            <a:r>
              <a:rPr lang="cs-CZ" sz="2400" dirty="0" smtClean="0">
                <a:solidFill>
                  <a:srgbClr val="FF0000"/>
                </a:solidFill>
              </a:rPr>
              <a:t>úměrná </a:t>
            </a:r>
            <a:r>
              <a:rPr lang="cs-CZ" sz="2400" dirty="0">
                <a:solidFill>
                  <a:srgbClr val="FF0000"/>
                </a:solidFill>
              </a:rPr>
              <a:t>velikosti</a:t>
            </a:r>
          </a:p>
          <a:p>
            <a:r>
              <a:rPr lang="cs-CZ" sz="2400" dirty="0">
                <a:solidFill>
                  <a:srgbClr val="FF0000"/>
                </a:solidFill>
              </a:rPr>
              <a:t>napětí.</a:t>
            </a:r>
          </a:p>
        </p:txBody>
      </p:sp>
      <p:sp>
        <p:nvSpPr>
          <p:cNvPr id="32" name="Obdélník 31">
            <a:extLst>
              <a:ext uri="{FF2B5EF4-FFF2-40B4-BE49-F238E27FC236}">
                <a16:creationId xmlns:a16="http://schemas.microsoft.com/office/drawing/2014/main" id="{5BF3B88D-8C7B-413D-AE9D-85F0E0274C9D}"/>
              </a:ext>
            </a:extLst>
          </p:cNvPr>
          <p:cNvSpPr/>
          <p:nvPr/>
        </p:nvSpPr>
        <p:spPr>
          <a:xfrm>
            <a:off x="8242092" y="1215164"/>
            <a:ext cx="3145156" cy="46166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199" name="TextovéPole 7198">
            <a:extLst>
              <a:ext uri="{FF2B5EF4-FFF2-40B4-BE49-F238E27FC236}">
                <a16:creationId xmlns:a16="http://schemas.microsoft.com/office/drawing/2014/main" id="{23BA06CB-65A8-4007-A109-9BF1C9D1C73B}"/>
              </a:ext>
            </a:extLst>
          </p:cNvPr>
          <p:cNvSpPr txBox="1"/>
          <p:nvPr/>
        </p:nvSpPr>
        <p:spPr>
          <a:xfrm>
            <a:off x="8219583" y="1186450"/>
            <a:ext cx="3145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Kliknutím spusť animaci</a:t>
            </a:r>
          </a:p>
        </p:txBody>
      </p:sp>
      <p:sp>
        <p:nvSpPr>
          <p:cNvPr id="42" name="Obdélník 41">
            <a:extLst>
              <a:ext uri="{FF2B5EF4-FFF2-40B4-BE49-F238E27FC236}">
                <a16:creationId xmlns:a16="http://schemas.microsoft.com/office/drawing/2014/main" id="{BB2459C5-DC96-4FA0-91BC-25BD410A1840}"/>
              </a:ext>
            </a:extLst>
          </p:cNvPr>
          <p:cNvSpPr/>
          <p:nvPr/>
        </p:nvSpPr>
        <p:spPr>
          <a:xfrm>
            <a:off x="6585419" y="569456"/>
            <a:ext cx="9252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 smtClean="0">
                <a:ea typeface="SimSun" panose="02010600030101010101" pitchFamily="2" charset="-122"/>
              </a:rPr>
              <a:t>100 </a:t>
            </a:r>
            <a:r>
              <a:rPr lang="el-GR" sz="2400" dirty="0" smtClean="0">
                <a:ea typeface="SimSun" panose="02010600030101010101" pitchFamily="2" charset="-122"/>
              </a:rPr>
              <a:t>Ω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>
            <a:extLst>
              <a:ext uri="{FF2B5EF4-FFF2-40B4-BE49-F238E27FC236}">
                <a16:creationId xmlns:a16="http://schemas.microsoft.com/office/drawing/2014/main" id="{55DC639F-84A2-429B-910F-5F66CFE44C69}"/>
              </a:ext>
            </a:extLst>
          </p:cNvPr>
          <p:cNvGrpSpPr/>
          <p:nvPr/>
        </p:nvGrpSpPr>
        <p:grpSpPr>
          <a:xfrm>
            <a:off x="279401" y="3083240"/>
            <a:ext cx="5578214" cy="2433701"/>
            <a:chOff x="279401" y="3083240"/>
            <a:chExt cx="5578214" cy="2433701"/>
          </a:xfrm>
        </p:grpSpPr>
        <p:cxnSp>
          <p:nvCxnSpPr>
            <p:cNvPr id="4" name="Přímá spojnice 3">
              <a:extLst>
                <a:ext uri="{FF2B5EF4-FFF2-40B4-BE49-F238E27FC236}">
                  <a16:creationId xmlns:a16="http://schemas.microsoft.com/office/drawing/2014/main" id="{BB560BFC-068C-4A30-9DA1-C71C59128CFF}"/>
                </a:ext>
              </a:extLst>
            </p:cNvPr>
            <p:cNvCxnSpPr>
              <a:cxnSpLocks/>
              <a:stCxn id="11" idx="6"/>
              <a:endCxn id="13" idx="2"/>
            </p:cNvCxnSpPr>
            <p:nvPr/>
          </p:nvCxnSpPr>
          <p:spPr>
            <a:xfrm flipV="1">
              <a:off x="3388654" y="3429000"/>
              <a:ext cx="1054705" cy="952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Přímá spojnice 4">
              <a:extLst>
                <a:ext uri="{FF2B5EF4-FFF2-40B4-BE49-F238E27FC236}">
                  <a16:creationId xmlns:a16="http://schemas.microsoft.com/office/drawing/2014/main" id="{284A7E66-E099-41BF-9C93-9D5346B6CC9B}"/>
                </a:ext>
              </a:extLst>
            </p:cNvPr>
            <p:cNvCxnSpPr>
              <a:cxnSpLocks/>
            </p:cNvCxnSpPr>
            <p:nvPr/>
          </p:nvCxnSpPr>
          <p:spPr>
            <a:xfrm>
              <a:off x="4628356" y="3399498"/>
              <a:ext cx="22486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Skupina 5">
              <a:extLst>
                <a:ext uri="{FF2B5EF4-FFF2-40B4-BE49-F238E27FC236}">
                  <a16:creationId xmlns:a16="http://schemas.microsoft.com/office/drawing/2014/main" id="{1B12DE11-D3A8-484B-B163-469BEA8E9761}"/>
                </a:ext>
              </a:extLst>
            </p:cNvPr>
            <p:cNvGrpSpPr/>
            <p:nvPr/>
          </p:nvGrpSpPr>
          <p:grpSpPr>
            <a:xfrm>
              <a:off x="4843720" y="3083240"/>
              <a:ext cx="614362" cy="611387"/>
              <a:chOff x="5060734" y="4087940"/>
              <a:chExt cx="614362" cy="611387"/>
            </a:xfrm>
          </p:grpSpPr>
          <p:sp>
            <p:nvSpPr>
              <p:cNvPr id="32" name="TextovéPole 31">
                <a:extLst>
                  <a:ext uri="{FF2B5EF4-FFF2-40B4-BE49-F238E27FC236}">
                    <a16:creationId xmlns:a16="http://schemas.microsoft.com/office/drawing/2014/main" id="{4777D475-5300-462D-B975-A91B2C564FE9}"/>
                  </a:ext>
                </a:extLst>
              </p:cNvPr>
              <p:cNvSpPr txBox="1"/>
              <p:nvPr/>
            </p:nvSpPr>
            <p:spPr>
              <a:xfrm>
                <a:off x="5161904" y="4087940"/>
                <a:ext cx="42191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3200" dirty="0"/>
                  <a:t>A</a:t>
                </a:r>
              </a:p>
            </p:txBody>
          </p:sp>
          <p:sp>
            <p:nvSpPr>
              <p:cNvPr id="33" name="Ovál 32">
                <a:extLst>
                  <a:ext uri="{FF2B5EF4-FFF2-40B4-BE49-F238E27FC236}">
                    <a16:creationId xmlns:a16="http://schemas.microsoft.com/office/drawing/2014/main" id="{C342DB73-AB65-4166-8420-0D415F291F73}"/>
                  </a:ext>
                </a:extLst>
              </p:cNvPr>
              <p:cNvSpPr/>
              <p:nvPr/>
            </p:nvSpPr>
            <p:spPr>
              <a:xfrm rot="299275">
                <a:off x="5060734" y="4113539"/>
                <a:ext cx="614362" cy="58578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7" name="Přímá spojnice 6">
              <a:extLst>
                <a:ext uri="{FF2B5EF4-FFF2-40B4-BE49-F238E27FC236}">
                  <a16:creationId xmlns:a16="http://schemas.microsoft.com/office/drawing/2014/main" id="{837CAFD2-0748-49B3-9F5D-7AF6661955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11083" y="4980175"/>
              <a:ext cx="1110922" cy="2158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ál 7">
              <a:extLst>
                <a:ext uri="{FF2B5EF4-FFF2-40B4-BE49-F238E27FC236}">
                  <a16:creationId xmlns:a16="http://schemas.microsoft.com/office/drawing/2014/main" id="{E091C5A1-228F-42A1-9838-AC953383F055}"/>
                </a:ext>
              </a:extLst>
            </p:cNvPr>
            <p:cNvSpPr/>
            <p:nvPr/>
          </p:nvSpPr>
          <p:spPr>
            <a:xfrm>
              <a:off x="3418214" y="5318881"/>
              <a:ext cx="185737" cy="1857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Ovál 8">
              <a:extLst>
                <a:ext uri="{FF2B5EF4-FFF2-40B4-BE49-F238E27FC236}">
                  <a16:creationId xmlns:a16="http://schemas.microsoft.com/office/drawing/2014/main" id="{2CC3578A-054E-4508-967D-804DD1C19005}"/>
                </a:ext>
              </a:extLst>
            </p:cNvPr>
            <p:cNvSpPr/>
            <p:nvPr/>
          </p:nvSpPr>
          <p:spPr>
            <a:xfrm>
              <a:off x="4535488" y="5331203"/>
              <a:ext cx="185737" cy="1857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Ovál 9">
              <a:extLst>
                <a:ext uri="{FF2B5EF4-FFF2-40B4-BE49-F238E27FC236}">
                  <a16:creationId xmlns:a16="http://schemas.microsoft.com/office/drawing/2014/main" id="{C402D487-86DA-43F8-B317-6B0CB1E0F92F}"/>
                </a:ext>
              </a:extLst>
            </p:cNvPr>
            <p:cNvSpPr/>
            <p:nvPr/>
          </p:nvSpPr>
          <p:spPr>
            <a:xfrm>
              <a:off x="5671878" y="3353214"/>
              <a:ext cx="185737" cy="1857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Ovál 10">
              <a:extLst>
                <a:ext uri="{FF2B5EF4-FFF2-40B4-BE49-F238E27FC236}">
                  <a16:creationId xmlns:a16="http://schemas.microsoft.com/office/drawing/2014/main" id="{02000956-394F-4470-AEDD-A3870268ABC0}"/>
                </a:ext>
              </a:extLst>
            </p:cNvPr>
            <p:cNvSpPr/>
            <p:nvPr/>
          </p:nvSpPr>
          <p:spPr>
            <a:xfrm>
              <a:off x="3202917" y="3345654"/>
              <a:ext cx="185737" cy="1857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Ovál 11">
              <a:extLst>
                <a:ext uri="{FF2B5EF4-FFF2-40B4-BE49-F238E27FC236}">
                  <a16:creationId xmlns:a16="http://schemas.microsoft.com/office/drawing/2014/main" id="{19D06EC1-0F37-4E3D-B611-EA09DC2A3D8E}"/>
                </a:ext>
              </a:extLst>
            </p:cNvPr>
            <p:cNvSpPr/>
            <p:nvPr/>
          </p:nvSpPr>
          <p:spPr>
            <a:xfrm>
              <a:off x="2492470" y="3376609"/>
              <a:ext cx="185737" cy="1857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Ovál 12">
              <a:extLst>
                <a:ext uri="{FF2B5EF4-FFF2-40B4-BE49-F238E27FC236}">
                  <a16:creationId xmlns:a16="http://schemas.microsoft.com/office/drawing/2014/main" id="{30D1EB2F-085F-4426-92EC-BF0F1ADABE71}"/>
                </a:ext>
              </a:extLst>
            </p:cNvPr>
            <p:cNvSpPr/>
            <p:nvPr/>
          </p:nvSpPr>
          <p:spPr>
            <a:xfrm>
              <a:off x="4443359" y="3336131"/>
              <a:ext cx="185737" cy="1857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Ovál 13">
              <a:extLst>
                <a:ext uri="{FF2B5EF4-FFF2-40B4-BE49-F238E27FC236}">
                  <a16:creationId xmlns:a16="http://schemas.microsoft.com/office/drawing/2014/main" id="{4B6B1059-8ACA-442E-A718-6CCA762358C4}"/>
                </a:ext>
              </a:extLst>
            </p:cNvPr>
            <p:cNvSpPr/>
            <p:nvPr/>
          </p:nvSpPr>
          <p:spPr>
            <a:xfrm>
              <a:off x="821532" y="4735889"/>
              <a:ext cx="185737" cy="1857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Ovál 14">
              <a:extLst>
                <a:ext uri="{FF2B5EF4-FFF2-40B4-BE49-F238E27FC236}">
                  <a16:creationId xmlns:a16="http://schemas.microsoft.com/office/drawing/2014/main" id="{F741EF00-D891-43B1-B5C9-25F76B674C76}"/>
                </a:ext>
              </a:extLst>
            </p:cNvPr>
            <p:cNvSpPr/>
            <p:nvPr/>
          </p:nvSpPr>
          <p:spPr>
            <a:xfrm>
              <a:off x="821532" y="4088605"/>
              <a:ext cx="185737" cy="1857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Znak plus 15">
              <a:extLst>
                <a:ext uri="{FF2B5EF4-FFF2-40B4-BE49-F238E27FC236}">
                  <a16:creationId xmlns:a16="http://schemas.microsoft.com/office/drawing/2014/main" id="{859E8AA9-27C1-4DB6-8759-ADE9CC95FB6A}"/>
                </a:ext>
              </a:extLst>
            </p:cNvPr>
            <p:cNvSpPr/>
            <p:nvPr/>
          </p:nvSpPr>
          <p:spPr>
            <a:xfrm>
              <a:off x="279401" y="3965763"/>
              <a:ext cx="469898" cy="431422"/>
            </a:xfrm>
            <a:prstGeom prst="mathPlus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Znak minus 16">
              <a:extLst>
                <a:ext uri="{FF2B5EF4-FFF2-40B4-BE49-F238E27FC236}">
                  <a16:creationId xmlns:a16="http://schemas.microsoft.com/office/drawing/2014/main" id="{7463B113-B5AB-4A91-9850-C5B8A48943AD}"/>
                </a:ext>
              </a:extLst>
            </p:cNvPr>
            <p:cNvSpPr/>
            <p:nvPr/>
          </p:nvSpPr>
          <p:spPr>
            <a:xfrm>
              <a:off x="303212" y="4560375"/>
              <a:ext cx="446087" cy="536765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Obdélník 17">
              <a:extLst>
                <a:ext uri="{FF2B5EF4-FFF2-40B4-BE49-F238E27FC236}">
                  <a16:creationId xmlns:a16="http://schemas.microsoft.com/office/drawing/2014/main" id="{1D5B8B01-F8EF-4337-BC6C-CC4E5360F330}"/>
                </a:ext>
              </a:extLst>
            </p:cNvPr>
            <p:cNvSpPr/>
            <p:nvPr/>
          </p:nvSpPr>
          <p:spPr>
            <a:xfrm>
              <a:off x="3634756" y="4826376"/>
              <a:ext cx="900732" cy="30759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solidFill>
                  <a:schemeClr val="tx1"/>
                </a:solidFill>
              </a:endParaRPr>
            </a:p>
          </p:txBody>
        </p:sp>
        <p:cxnSp>
          <p:nvCxnSpPr>
            <p:cNvPr id="20" name="Přímá spojnice 19">
              <a:extLst>
                <a:ext uri="{FF2B5EF4-FFF2-40B4-BE49-F238E27FC236}">
                  <a16:creationId xmlns:a16="http://schemas.microsoft.com/office/drawing/2014/main" id="{E7D1D8C0-BD71-4880-914E-F889B3FCF3A6}"/>
                </a:ext>
              </a:extLst>
            </p:cNvPr>
            <p:cNvCxnSpPr>
              <a:cxnSpLocks/>
            </p:cNvCxnSpPr>
            <p:nvPr/>
          </p:nvCxnSpPr>
          <p:spPr>
            <a:xfrm>
              <a:off x="3532370" y="4980175"/>
              <a:ext cx="1" cy="3154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nice 20">
              <a:extLst>
                <a:ext uri="{FF2B5EF4-FFF2-40B4-BE49-F238E27FC236}">
                  <a16:creationId xmlns:a16="http://schemas.microsoft.com/office/drawing/2014/main" id="{AF010183-3C2D-4744-AB00-3C0237917F7C}"/>
                </a:ext>
              </a:extLst>
            </p:cNvPr>
            <p:cNvCxnSpPr>
              <a:cxnSpLocks/>
            </p:cNvCxnSpPr>
            <p:nvPr/>
          </p:nvCxnSpPr>
          <p:spPr>
            <a:xfrm>
              <a:off x="4640797" y="4990966"/>
              <a:ext cx="1" cy="3154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Přímá spojnice 21">
              <a:extLst>
                <a:ext uri="{FF2B5EF4-FFF2-40B4-BE49-F238E27FC236}">
                  <a16:creationId xmlns:a16="http://schemas.microsoft.com/office/drawing/2014/main" id="{47166C19-561D-47FF-996E-43A5C81750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23485" y="3147881"/>
              <a:ext cx="714375" cy="25044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římá spojnice 22">
              <a:extLst>
                <a:ext uri="{FF2B5EF4-FFF2-40B4-BE49-F238E27FC236}">
                  <a16:creationId xmlns:a16="http://schemas.microsoft.com/office/drawing/2014/main" id="{EAF1E7E5-06BC-44D6-993E-593376F4A548}"/>
                </a:ext>
              </a:extLst>
            </p:cNvPr>
            <p:cNvCxnSpPr>
              <a:cxnSpLocks/>
            </p:cNvCxnSpPr>
            <p:nvPr/>
          </p:nvCxnSpPr>
          <p:spPr>
            <a:xfrm>
              <a:off x="5453342" y="3429000"/>
              <a:ext cx="22486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Přímá spojnice 23">
              <a:extLst>
                <a:ext uri="{FF2B5EF4-FFF2-40B4-BE49-F238E27FC236}">
                  <a16:creationId xmlns:a16="http://schemas.microsoft.com/office/drawing/2014/main" id="{4BCC6A18-2B8C-4C89-BB7E-FE7A08A9993A}"/>
                </a:ext>
              </a:extLst>
            </p:cNvPr>
            <p:cNvCxnSpPr>
              <a:cxnSpLocks/>
              <a:stCxn id="15" idx="0"/>
            </p:cNvCxnSpPr>
            <p:nvPr/>
          </p:nvCxnSpPr>
          <p:spPr>
            <a:xfrm flipH="1" flipV="1">
              <a:off x="914400" y="3429000"/>
              <a:ext cx="1" cy="65960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Přímá spojnice 24">
              <a:extLst>
                <a:ext uri="{FF2B5EF4-FFF2-40B4-BE49-F238E27FC236}">
                  <a16:creationId xmlns:a16="http://schemas.microsoft.com/office/drawing/2014/main" id="{74330A08-4D46-4D21-BB31-30874DC2304A}"/>
                </a:ext>
              </a:extLst>
            </p:cNvPr>
            <p:cNvCxnSpPr>
              <a:cxnSpLocks/>
            </p:cNvCxnSpPr>
            <p:nvPr/>
          </p:nvCxnSpPr>
          <p:spPr>
            <a:xfrm>
              <a:off x="914400" y="3446083"/>
              <a:ext cx="1578070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nice 25">
              <a:extLst>
                <a:ext uri="{FF2B5EF4-FFF2-40B4-BE49-F238E27FC236}">
                  <a16:creationId xmlns:a16="http://schemas.microsoft.com/office/drawing/2014/main" id="{F68594D8-9C7F-44A5-B2AF-D06A6BFA44BD}"/>
                </a:ext>
              </a:extLst>
            </p:cNvPr>
            <p:cNvCxnSpPr>
              <a:stCxn id="10" idx="4"/>
            </p:cNvCxnSpPr>
            <p:nvPr/>
          </p:nvCxnSpPr>
          <p:spPr>
            <a:xfrm flipH="1">
              <a:off x="5764746" y="3538952"/>
              <a:ext cx="1" cy="188512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nice 26">
              <a:extLst>
                <a:ext uri="{FF2B5EF4-FFF2-40B4-BE49-F238E27FC236}">
                  <a16:creationId xmlns:a16="http://schemas.microsoft.com/office/drawing/2014/main" id="{4760B68D-7367-440B-A861-E407A565F5E6}"/>
                </a:ext>
              </a:extLst>
            </p:cNvPr>
            <p:cNvCxnSpPr>
              <a:stCxn id="9" idx="6"/>
            </p:cNvCxnSpPr>
            <p:nvPr/>
          </p:nvCxnSpPr>
          <p:spPr>
            <a:xfrm>
              <a:off x="4721225" y="5424072"/>
              <a:ext cx="1043521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římá spojnice 27">
              <a:extLst>
                <a:ext uri="{FF2B5EF4-FFF2-40B4-BE49-F238E27FC236}">
                  <a16:creationId xmlns:a16="http://schemas.microsoft.com/office/drawing/2014/main" id="{7A4BC589-F863-4E7F-A6FB-EDC0970A7572}"/>
                </a:ext>
              </a:extLst>
            </p:cNvPr>
            <p:cNvCxnSpPr>
              <a:cxnSpLocks/>
              <a:stCxn id="14" idx="4"/>
            </p:cNvCxnSpPr>
            <p:nvPr/>
          </p:nvCxnSpPr>
          <p:spPr>
            <a:xfrm flipH="1">
              <a:off x="904842" y="4921627"/>
              <a:ext cx="9559" cy="502445"/>
            </a:xfrm>
            <a:prstGeom prst="line">
              <a:avLst/>
            </a:prstGeom>
            <a:ln w="571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Přímá spojnice 28">
              <a:extLst>
                <a:ext uri="{FF2B5EF4-FFF2-40B4-BE49-F238E27FC236}">
                  <a16:creationId xmlns:a16="http://schemas.microsoft.com/office/drawing/2014/main" id="{93C395C3-AABA-4D03-8DBE-5963103885D1}"/>
                </a:ext>
              </a:extLst>
            </p:cNvPr>
            <p:cNvCxnSpPr>
              <a:cxnSpLocks/>
              <a:endCxn id="8" idx="2"/>
            </p:cNvCxnSpPr>
            <p:nvPr/>
          </p:nvCxnSpPr>
          <p:spPr>
            <a:xfrm flipV="1">
              <a:off x="904843" y="5411750"/>
              <a:ext cx="2513371" cy="12322"/>
            </a:xfrm>
            <a:prstGeom prst="line">
              <a:avLst/>
            </a:prstGeom>
            <a:ln w="571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39AB4699-0DF6-4B14-9BB6-1F66769CD8F4}"/>
              </a:ext>
            </a:extLst>
          </p:cNvPr>
          <p:cNvSpPr txBox="1"/>
          <p:nvPr/>
        </p:nvSpPr>
        <p:spPr>
          <a:xfrm>
            <a:off x="635146" y="400050"/>
            <a:ext cx="11157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Nyní ponecháme konstantní velikost napětí U = 10 V a budeme měnit hodnoty </a:t>
            </a:r>
            <a:r>
              <a:rPr lang="cs-CZ" sz="2400" dirty="0" smtClean="0"/>
              <a:t>rezistorů</a:t>
            </a:r>
            <a:r>
              <a:rPr lang="cs-CZ" sz="2400" dirty="0"/>
              <a:t>.</a:t>
            </a:r>
          </a:p>
        </p:txBody>
      </p:sp>
      <p:pic>
        <p:nvPicPr>
          <p:cNvPr id="35" name="Picture 7" descr="DSCF1150">
            <a:extLst>
              <a:ext uri="{FF2B5EF4-FFF2-40B4-BE49-F238E27FC236}">
                <a16:creationId xmlns:a16="http://schemas.microsoft.com/office/drawing/2014/main" id="{AF00419D-8D7D-4A1C-8004-DD62C2614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09540" y="1633405"/>
            <a:ext cx="5178041" cy="388353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" name="TextovéPole 35">
            <a:extLst>
              <a:ext uri="{FF2B5EF4-FFF2-40B4-BE49-F238E27FC236}">
                <a16:creationId xmlns:a16="http://schemas.microsoft.com/office/drawing/2014/main" id="{9983B01B-2D1B-445B-A337-4646675B8DE6}"/>
              </a:ext>
            </a:extLst>
          </p:cNvPr>
          <p:cNvSpPr txBox="1"/>
          <p:nvPr/>
        </p:nvSpPr>
        <p:spPr>
          <a:xfrm>
            <a:off x="5565773" y="5934787"/>
            <a:ext cx="6535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Kontrola svorkového napětí digitálním </a:t>
            </a:r>
            <a:r>
              <a:rPr lang="cs-CZ" sz="2400" dirty="0" smtClean="0"/>
              <a:t>voltmetrem.</a:t>
            </a:r>
            <a:endParaRPr lang="cs-CZ" sz="2400" dirty="0"/>
          </a:p>
        </p:txBody>
      </p:sp>
      <p:sp>
        <p:nvSpPr>
          <p:cNvPr id="68" name="TextovéPole 67">
            <a:extLst>
              <a:ext uri="{FF2B5EF4-FFF2-40B4-BE49-F238E27FC236}">
                <a16:creationId xmlns:a16="http://schemas.microsoft.com/office/drawing/2014/main" id="{DBA9B919-3719-4760-8F1A-80D93265F2C0}"/>
              </a:ext>
            </a:extLst>
          </p:cNvPr>
          <p:cNvSpPr txBox="1"/>
          <p:nvPr/>
        </p:nvSpPr>
        <p:spPr>
          <a:xfrm>
            <a:off x="1100137" y="4256216"/>
            <a:ext cx="739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10 V</a:t>
            </a:r>
          </a:p>
        </p:txBody>
      </p:sp>
      <p:sp>
        <p:nvSpPr>
          <p:cNvPr id="37" name="Obdélník 36">
            <a:extLst>
              <a:ext uri="{FF2B5EF4-FFF2-40B4-BE49-F238E27FC236}">
                <a16:creationId xmlns:a16="http://schemas.microsoft.com/office/drawing/2014/main" id="{CE876A5C-5590-4F48-BA27-80D144B99748}"/>
              </a:ext>
            </a:extLst>
          </p:cNvPr>
          <p:cNvSpPr/>
          <p:nvPr/>
        </p:nvSpPr>
        <p:spPr>
          <a:xfrm>
            <a:off x="-1672756" y="2468701"/>
            <a:ext cx="587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ea typeface="SimSun" panose="02010600030101010101" pitchFamily="2" charset="-122"/>
              </a:rPr>
              <a:t>51</a:t>
            </a:r>
            <a:r>
              <a:rPr lang="el-GR" dirty="0">
                <a:latin typeface="Times New Roman" panose="02020603050405020304" pitchFamily="18" charset="0"/>
                <a:ea typeface="SimSun" panose="02010600030101010101" pitchFamily="2" charset="-122"/>
              </a:rPr>
              <a:t>Ω</a:t>
            </a:r>
            <a:endParaRPr lang="cs-CZ" dirty="0"/>
          </a:p>
        </p:txBody>
      </p:sp>
      <p:sp>
        <p:nvSpPr>
          <p:cNvPr id="38" name="Obdélník 37">
            <a:extLst>
              <a:ext uri="{FF2B5EF4-FFF2-40B4-BE49-F238E27FC236}">
                <a16:creationId xmlns:a16="http://schemas.microsoft.com/office/drawing/2014/main" id="{B118152D-B198-46C5-99E8-AC0E51220144}"/>
              </a:ext>
            </a:extLst>
          </p:cNvPr>
          <p:cNvSpPr/>
          <p:nvPr/>
        </p:nvSpPr>
        <p:spPr>
          <a:xfrm>
            <a:off x="3793074" y="4795509"/>
            <a:ext cx="644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51 </a:t>
            </a:r>
            <a:r>
              <a:rPr lang="el-GR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Ω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3729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Přímá spojnice 1">
            <a:extLst>
              <a:ext uri="{FF2B5EF4-FFF2-40B4-BE49-F238E27FC236}">
                <a16:creationId xmlns:a16="http://schemas.microsoft.com/office/drawing/2014/main" id="{4C22AC04-BD8F-4581-A241-4E96E87D6487}"/>
              </a:ext>
            </a:extLst>
          </p:cNvPr>
          <p:cNvCxnSpPr>
            <a:cxnSpLocks/>
            <a:stCxn id="11" idx="6"/>
            <a:endCxn id="13" idx="2"/>
          </p:cNvCxnSpPr>
          <p:nvPr/>
        </p:nvCxnSpPr>
        <p:spPr>
          <a:xfrm flipV="1">
            <a:off x="3388654" y="3429000"/>
            <a:ext cx="1054705" cy="952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256920C1-13E7-4C20-9A36-A7C55DF78BF6}"/>
              </a:ext>
            </a:extLst>
          </p:cNvPr>
          <p:cNvCxnSpPr>
            <a:cxnSpLocks/>
          </p:cNvCxnSpPr>
          <p:nvPr/>
        </p:nvCxnSpPr>
        <p:spPr>
          <a:xfrm>
            <a:off x="4628356" y="3399498"/>
            <a:ext cx="2248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Skupina 3">
            <a:extLst>
              <a:ext uri="{FF2B5EF4-FFF2-40B4-BE49-F238E27FC236}">
                <a16:creationId xmlns:a16="http://schemas.microsoft.com/office/drawing/2014/main" id="{D2EB8391-9C56-49F7-B217-583E354A127F}"/>
              </a:ext>
            </a:extLst>
          </p:cNvPr>
          <p:cNvGrpSpPr/>
          <p:nvPr/>
        </p:nvGrpSpPr>
        <p:grpSpPr>
          <a:xfrm>
            <a:off x="4843720" y="3083240"/>
            <a:ext cx="614362" cy="611387"/>
            <a:chOff x="5060734" y="4087940"/>
            <a:chExt cx="614362" cy="611387"/>
          </a:xfrm>
        </p:grpSpPr>
        <p:sp>
          <p:nvSpPr>
            <p:cNvPr id="5" name="TextovéPole 4">
              <a:extLst>
                <a:ext uri="{FF2B5EF4-FFF2-40B4-BE49-F238E27FC236}">
                  <a16:creationId xmlns:a16="http://schemas.microsoft.com/office/drawing/2014/main" id="{46EDABD6-CC6F-4964-9AEF-0A76BC9E5046}"/>
                </a:ext>
              </a:extLst>
            </p:cNvPr>
            <p:cNvSpPr txBox="1"/>
            <p:nvPr/>
          </p:nvSpPr>
          <p:spPr>
            <a:xfrm>
              <a:off x="5161904" y="4087940"/>
              <a:ext cx="4219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3200" dirty="0"/>
                <a:t>A</a:t>
              </a:r>
            </a:p>
          </p:txBody>
        </p:sp>
        <p:sp>
          <p:nvSpPr>
            <p:cNvPr id="6" name="Ovál 5">
              <a:extLst>
                <a:ext uri="{FF2B5EF4-FFF2-40B4-BE49-F238E27FC236}">
                  <a16:creationId xmlns:a16="http://schemas.microsoft.com/office/drawing/2014/main" id="{6BB37D55-AEC2-4189-8924-C26B270B3139}"/>
                </a:ext>
              </a:extLst>
            </p:cNvPr>
            <p:cNvSpPr/>
            <p:nvPr/>
          </p:nvSpPr>
          <p:spPr>
            <a:xfrm rot="299275">
              <a:off x="5060734" y="4113539"/>
              <a:ext cx="614362" cy="58578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77FF2947-A943-435D-B005-7E18B4CF3606}"/>
              </a:ext>
            </a:extLst>
          </p:cNvPr>
          <p:cNvCxnSpPr>
            <a:cxnSpLocks/>
          </p:cNvCxnSpPr>
          <p:nvPr/>
        </p:nvCxnSpPr>
        <p:spPr>
          <a:xfrm flipV="1">
            <a:off x="3511083" y="4980175"/>
            <a:ext cx="1110922" cy="215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ál 7">
            <a:extLst>
              <a:ext uri="{FF2B5EF4-FFF2-40B4-BE49-F238E27FC236}">
                <a16:creationId xmlns:a16="http://schemas.microsoft.com/office/drawing/2014/main" id="{A396B57A-FE99-45C9-BF7E-09C73F9A225E}"/>
              </a:ext>
            </a:extLst>
          </p:cNvPr>
          <p:cNvSpPr/>
          <p:nvPr/>
        </p:nvSpPr>
        <p:spPr>
          <a:xfrm>
            <a:off x="3418214" y="5318881"/>
            <a:ext cx="185737" cy="1857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66DAF35C-B133-483A-AF18-B6FFCE9BDA80}"/>
              </a:ext>
            </a:extLst>
          </p:cNvPr>
          <p:cNvSpPr/>
          <p:nvPr/>
        </p:nvSpPr>
        <p:spPr>
          <a:xfrm>
            <a:off x="4535488" y="5331203"/>
            <a:ext cx="185737" cy="1857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5E51D98F-F5BE-4F19-9E23-4F14164895E4}"/>
              </a:ext>
            </a:extLst>
          </p:cNvPr>
          <p:cNvSpPr/>
          <p:nvPr/>
        </p:nvSpPr>
        <p:spPr>
          <a:xfrm>
            <a:off x="5671878" y="3353214"/>
            <a:ext cx="185737" cy="1857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06B5D99E-A6E7-495A-AB58-28F9F9DD2628}"/>
              </a:ext>
            </a:extLst>
          </p:cNvPr>
          <p:cNvSpPr/>
          <p:nvPr/>
        </p:nvSpPr>
        <p:spPr>
          <a:xfrm>
            <a:off x="3202917" y="3345654"/>
            <a:ext cx="185737" cy="1857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577BCAA7-14BE-4A35-B584-626C4BFA1133}"/>
              </a:ext>
            </a:extLst>
          </p:cNvPr>
          <p:cNvSpPr/>
          <p:nvPr/>
        </p:nvSpPr>
        <p:spPr>
          <a:xfrm>
            <a:off x="2492470" y="3376609"/>
            <a:ext cx="185737" cy="1857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6BC80BBE-10FD-4DB2-AB17-CB288E276FF6}"/>
              </a:ext>
            </a:extLst>
          </p:cNvPr>
          <p:cNvSpPr/>
          <p:nvPr/>
        </p:nvSpPr>
        <p:spPr>
          <a:xfrm>
            <a:off x="4443359" y="3336131"/>
            <a:ext cx="185737" cy="1857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EB562554-DEAF-424D-B616-D34D9E3E6A03}"/>
              </a:ext>
            </a:extLst>
          </p:cNvPr>
          <p:cNvSpPr/>
          <p:nvPr/>
        </p:nvSpPr>
        <p:spPr>
          <a:xfrm>
            <a:off x="821532" y="4735889"/>
            <a:ext cx="185737" cy="1857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ál 14">
            <a:extLst>
              <a:ext uri="{FF2B5EF4-FFF2-40B4-BE49-F238E27FC236}">
                <a16:creationId xmlns:a16="http://schemas.microsoft.com/office/drawing/2014/main" id="{3240875E-00A7-4789-81EB-801169ABFF3C}"/>
              </a:ext>
            </a:extLst>
          </p:cNvPr>
          <p:cNvSpPr/>
          <p:nvPr/>
        </p:nvSpPr>
        <p:spPr>
          <a:xfrm>
            <a:off x="821532" y="4088605"/>
            <a:ext cx="185737" cy="1857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Znak plus 15">
            <a:extLst>
              <a:ext uri="{FF2B5EF4-FFF2-40B4-BE49-F238E27FC236}">
                <a16:creationId xmlns:a16="http://schemas.microsoft.com/office/drawing/2014/main" id="{62E35C66-3302-4F30-B91E-627D0A965064}"/>
              </a:ext>
            </a:extLst>
          </p:cNvPr>
          <p:cNvSpPr/>
          <p:nvPr/>
        </p:nvSpPr>
        <p:spPr>
          <a:xfrm>
            <a:off x="279401" y="3965763"/>
            <a:ext cx="469898" cy="431422"/>
          </a:xfrm>
          <a:prstGeom prst="mathPlu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Znak minus 16">
            <a:extLst>
              <a:ext uri="{FF2B5EF4-FFF2-40B4-BE49-F238E27FC236}">
                <a16:creationId xmlns:a16="http://schemas.microsoft.com/office/drawing/2014/main" id="{FD8A376A-8D9C-4841-A9ED-E472059CE516}"/>
              </a:ext>
            </a:extLst>
          </p:cNvPr>
          <p:cNvSpPr/>
          <p:nvPr/>
        </p:nvSpPr>
        <p:spPr>
          <a:xfrm>
            <a:off x="303212" y="4560375"/>
            <a:ext cx="446087" cy="536765"/>
          </a:xfrm>
          <a:prstGeom prst="mathMin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A037A47E-E775-4733-ACF1-5AF108A36994}"/>
              </a:ext>
            </a:extLst>
          </p:cNvPr>
          <p:cNvSpPr/>
          <p:nvPr/>
        </p:nvSpPr>
        <p:spPr>
          <a:xfrm>
            <a:off x="3634756" y="4826376"/>
            <a:ext cx="900732" cy="307598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CCF0E844-0D2E-480C-9749-83E9B7166CBD}"/>
              </a:ext>
            </a:extLst>
          </p:cNvPr>
          <p:cNvCxnSpPr>
            <a:cxnSpLocks/>
          </p:cNvCxnSpPr>
          <p:nvPr/>
        </p:nvCxnSpPr>
        <p:spPr>
          <a:xfrm>
            <a:off x="3532370" y="4980175"/>
            <a:ext cx="1" cy="3154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>
            <a:extLst>
              <a:ext uri="{FF2B5EF4-FFF2-40B4-BE49-F238E27FC236}">
                <a16:creationId xmlns:a16="http://schemas.microsoft.com/office/drawing/2014/main" id="{AA085A85-D226-40C8-96EF-1F9F8CFCA529}"/>
              </a:ext>
            </a:extLst>
          </p:cNvPr>
          <p:cNvCxnSpPr>
            <a:cxnSpLocks/>
          </p:cNvCxnSpPr>
          <p:nvPr/>
        </p:nvCxnSpPr>
        <p:spPr>
          <a:xfrm>
            <a:off x="4640797" y="4990966"/>
            <a:ext cx="1" cy="3154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4F6BD2C9-3E0D-4ACE-AD47-661D17D7E8BD}"/>
              </a:ext>
            </a:extLst>
          </p:cNvPr>
          <p:cNvCxnSpPr>
            <a:cxnSpLocks/>
          </p:cNvCxnSpPr>
          <p:nvPr/>
        </p:nvCxnSpPr>
        <p:spPr>
          <a:xfrm flipV="1">
            <a:off x="2623485" y="3147881"/>
            <a:ext cx="714375" cy="25044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>
            <a:extLst>
              <a:ext uri="{FF2B5EF4-FFF2-40B4-BE49-F238E27FC236}">
                <a16:creationId xmlns:a16="http://schemas.microsoft.com/office/drawing/2014/main" id="{BC19267E-6667-49A0-A52F-5BA624E8956A}"/>
              </a:ext>
            </a:extLst>
          </p:cNvPr>
          <p:cNvCxnSpPr>
            <a:cxnSpLocks/>
          </p:cNvCxnSpPr>
          <p:nvPr/>
        </p:nvCxnSpPr>
        <p:spPr>
          <a:xfrm>
            <a:off x="5453342" y="3429000"/>
            <a:ext cx="2248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45E0884A-71A4-4269-B676-C29792CB88EE}"/>
              </a:ext>
            </a:extLst>
          </p:cNvPr>
          <p:cNvCxnSpPr>
            <a:cxnSpLocks/>
            <a:stCxn id="15" idx="0"/>
          </p:cNvCxnSpPr>
          <p:nvPr/>
        </p:nvCxnSpPr>
        <p:spPr>
          <a:xfrm flipH="1" flipV="1">
            <a:off x="914400" y="3429000"/>
            <a:ext cx="1" cy="65960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>
            <a:extLst>
              <a:ext uri="{FF2B5EF4-FFF2-40B4-BE49-F238E27FC236}">
                <a16:creationId xmlns:a16="http://schemas.microsoft.com/office/drawing/2014/main" id="{ABC0F040-2D78-4FEE-B84B-6CB7B2640E31}"/>
              </a:ext>
            </a:extLst>
          </p:cNvPr>
          <p:cNvCxnSpPr>
            <a:cxnSpLocks/>
          </p:cNvCxnSpPr>
          <p:nvPr/>
        </p:nvCxnSpPr>
        <p:spPr>
          <a:xfrm>
            <a:off x="914400" y="3446083"/>
            <a:ext cx="157807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941ACB45-FD6D-4908-8DF3-15B405C9EFD4}"/>
              </a:ext>
            </a:extLst>
          </p:cNvPr>
          <p:cNvCxnSpPr>
            <a:stCxn id="10" idx="4"/>
          </p:cNvCxnSpPr>
          <p:nvPr/>
        </p:nvCxnSpPr>
        <p:spPr>
          <a:xfrm flipH="1">
            <a:off x="5764746" y="3538952"/>
            <a:ext cx="1" cy="18851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>
            <a:extLst>
              <a:ext uri="{FF2B5EF4-FFF2-40B4-BE49-F238E27FC236}">
                <a16:creationId xmlns:a16="http://schemas.microsoft.com/office/drawing/2014/main" id="{F8180220-55B6-465C-9763-A569A685A5F2}"/>
              </a:ext>
            </a:extLst>
          </p:cNvPr>
          <p:cNvCxnSpPr>
            <a:stCxn id="9" idx="6"/>
          </p:cNvCxnSpPr>
          <p:nvPr/>
        </p:nvCxnSpPr>
        <p:spPr>
          <a:xfrm>
            <a:off x="4721225" y="5424072"/>
            <a:ext cx="104352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>
            <a:extLst>
              <a:ext uri="{FF2B5EF4-FFF2-40B4-BE49-F238E27FC236}">
                <a16:creationId xmlns:a16="http://schemas.microsoft.com/office/drawing/2014/main" id="{3BB35F36-C16F-42FB-BD5F-80D4B3D26ED7}"/>
              </a:ext>
            </a:extLst>
          </p:cNvPr>
          <p:cNvCxnSpPr>
            <a:cxnSpLocks/>
            <a:stCxn id="14" idx="4"/>
          </p:cNvCxnSpPr>
          <p:nvPr/>
        </p:nvCxnSpPr>
        <p:spPr>
          <a:xfrm flipH="1">
            <a:off x="904842" y="4921627"/>
            <a:ext cx="9559" cy="502445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>
            <a:extLst>
              <a:ext uri="{FF2B5EF4-FFF2-40B4-BE49-F238E27FC236}">
                <a16:creationId xmlns:a16="http://schemas.microsoft.com/office/drawing/2014/main" id="{1F051E3B-6716-4710-B62B-D17B08CFA507}"/>
              </a:ext>
            </a:extLst>
          </p:cNvPr>
          <p:cNvCxnSpPr>
            <a:cxnSpLocks/>
            <a:endCxn id="8" idx="2"/>
          </p:cNvCxnSpPr>
          <p:nvPr/>
        </p:nvCxnSpPr>
        <p:spPr>
          <a:xfrm flipV="1">
            <a:off x="904843" y="5411750"/>
            <a:ext cx="2513371" cy="12322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>
            <a:extLst>
              <a:ext uri="{FF2B5EF4-FFF2-40B4-BE49-F238E27FC236}">
                <a16:creationId xmlns:a16="http://schemas.microsoft.com/office/drawing/2014/main" id="{742D27A0-B007-4D34-9CCA-A051E9221AB2}"/>
              </a:ext>
            </a:extLst>
          </p:cNvPr>
          <p:cNvCxnSpPr>
            <a:stCxn id="12" idx="7"/>
            <a:endCxn id="11" idx="0"/>
          </p:cNvCxnSpPr>
          <p:nvPr/>
        </p:nvCxnSpPr>
        <p:spPr>
          <a:xfrm flipV="1">
            <a:off x="2651006" y="3345654"/>
            <a:ext cx="644780" cy="5815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Skupina 32">
            <a:extLst>
              <a:ext uri="{FF2B5EF4-FFF2-40B4-BE49-F238E27FC236}">
                <a16:creationId xmlns:a16="http://schemas.microsoft.com/office/drawing/2014/main" id="{5F55CC1C-F512-4956-8A4F-BD2D513134E8}"/>
              </a:ext>
            </a:extLst>
          </p:cNvPr>
          <p:cNvGrpSpPr/>
          <p:nvPr/>
        </p:nvGrpSpPr>
        <p:grpSpPr>
          <a:xfrm>
            <a:off x="1600759" y="4721684"/>
            <a:ext cx="420297" cy="823098"/>
            <a:chOff x="1600759" y="4721684"/>
            <a:chExt cx="420297" cy="823098"/>
          </a:xfrm>
        </p:grpSpPr>
        <p:sp>
          <p:nvSpPr>
            <p:cNvPr id="34" name="Poloviční rámeček 33">
              <a:extLst>
                <a:ext uri="{FF2B5EF4-FFF2-40B4-BE49-F238E27FC236}">
                  <a16:creationId xmlns:a16="http://schemas.microsoft.com/office/drawing/2014/main" id="{5018CED2-5CCB-469A-BF76-ED6CAA3DA662}"/>
                </a:ext>
              </a:extLst>
            </p:cNvPr>
            <p:cNvSpPr/>
            <p:nvPr/>
          </p:nvSpPr>
          <p:spPr>
            <a:xfrm rot="18216021">
              <a:off x="1641396" y="5165121"/>
              <a:ext cx="375226" cy="384095"/>
            </a:xfrm>
            <a:prstGeom prst="halfFram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35" name="TextovéPole 34">
              <a:extLst>
                <a:ext uri="{FF2B5EF4-FFF2-40B4-BE49-F238E27FC236}">
                  <a16:creationId xmlns:a16="http://schemas.microsoft.com/office/drawing/2014/main" id="{8953B47C-2F96-47C9-9FC7-F968225730F2}"/>
                </a:ext>
              </a:extLst>
            </p:cNvPr>
            <p:cNvSpPr txBox="1"/>
            <p:nvPr/>
          </p:nvSpPr>
          <p:spPr>
            <a:xfrm>
              <a:off x="1600759" y="4721684"/>
              <a:ext cx="2487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</a:p>
          </p:txBody>
        </p:sp>
      </p:grpSp>
      <p:grpSp>
        <p:nvGrpSpPr>
          <p:cNvPr id="36" name="Skupina 35">
            <a:extLst>
              <a:ext uri="{FF2B5EF4-FFF2-40B4-BE49-F238E27FC236}">
                <a16:creationId xmlns:a16="http://schemas.microsoft.com/office/drawing/2014/main" id="{1AEE2F8B-9E8D-4D61-92D7-A9E4CF983183}"/>
              </a:ext>
            </a:extLst>
          </p:cNvPr>
          <p:cNvGrpSpPr/>
          <p:nvPr/>
        </p:nvGrpSpPr>
        <p:grpSpPr>
          <a:xfrm>
            <a:off x="5572697" y="4209572"/>
            <a:ext cx="683276" cy="434103"/>
            <a:chOff x="5572697" y="4209572"/>
            <a:chExt cx="683276" cy="434103"/>
          </a:xfrm>
        </p:grpSpPr>
        <p:sp>
          <p:nvSpPr>
            <p:cNvPr id="37" name="Poloviční rámeček 36">
              <a:extLst>
                <a:ext uri="{FF2B5EF4-FFF2-40B4-BE49-F238E27FC236}">
                  <a16:creationId xmlns:a16="http://schemas.microsoft.com/office/drawing/2014/main" id="{9E902CA6-3C14-49B5-BB42-98A03FAAFB8C}"/>
                </a:ext>
              </a:extLst>
            </p:cNvPr>
            <p:cNvSpPr/>
            <p:nvPr/>
          </p:nvSpPr>
          <p:spPr>
            <a:xfrm rot="13524228">
              <a:off x="5577132" y="4205137"/>
              <a:ext cx="375226" cy="384095"/>
            </a:xfrm>
            <a:prstGeom prst="halfFram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38" name="TextovéPole 37">
              <a:extLst>
                <a:ext uri="{FF2B5EF4-FFF2-40B4-BE49-F238E27FC236}">
                  <a16:creationId xmlns:a16="http://schemas.microsoft.com/office/drawing/2014/main" id="{378DD52F-66A8-4A55-8E5E-F76888901362}"/>
                </a:ext>
              </a:extLst>
            </p:cNvPr>
            <p:cNvSpPr txBox="1"/>
            <p:nvPr/>
          </p:nvSpPr>
          <p:spPr>
            <a:xfrm>
              <a:off x="6007187" y="4274343"/>
              <a:ext cx="2487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</a:p>
          </p:txBody>
        </p:sp>
      </p:grpSp>
      <p:grpSp>
        <p:nvGrpSpPr>
          <p:cNvPr id="39" name="Skupina 38">
            <a:extLst>
              <a:ext uri="{FF2B5EF4-FFF2-40B4-BE49-F238E27FC236}">
                <a16:creationId xmlns:a16="http://schemas.microsoft.com/office/drawing/2014/main" id="{FFC3E9FE-2CF1-4696-85F0-95AF006CDAEB}"/>
              </a:ext>
            </a:extLst>
          </p:cNvPr>
          <p:cNvGrpSpPr/>
          <p:nvPr/>
        </p:nvGrpSpPr>
        <p:grpSpPr>
          <a:xfrm>
            <a:off x="3715417" y="2730222"/>
            <a:ext cx="384095" cy="886392"/>
            <a:chOff x="3715417" y="2730222"/>
            <a:chExt cx="384095" cy="886392"/>
          </a:xfrm>
        </p:grpSpPr>
        <p:sp>
          <p:nvSpPr>
            <p:cNvPr id="40" name="Poloviční rámeček 39">
              <a:extLst>
                <a:ext uri="{FF2B5EF4-FFF2-40B4-BE49-F238E27FC236}">
                  <a16:creationId xmlns:a16="http://schemas.microsoft.com/office/drawing/2014/main" id="{D51824B6-5C99-486F-A0FC-DD62805022BB}"/>
                </a:ext>
              </a:extLst>
            </p:cNvPr>
            <p:cNvSpPr/>
            <p:nvPr/>
          </p:nvSpPr>
          <p:spPr>
            <a:xfrm rot="7900100">
              <a:off x="3719852" y="3236953"/>
              <a:ext cx="375226" cy="384095"/>
            </a:xfrm>
            <a:prstGeom prst="halfFram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41" name="TextovéPole 40">
              <a:extLst>
                <a:ext uri="{FF2B5EF4-FFF2-40B4-BE49-F238E27FC236}">
                  <a16:creationId xmlns:a16="http://schemas.microsoft.com/office/drawing/2014/main" id="{32700DAE-3008-43EA-80E8-9CC5206B3959}"/>
                </a:ext>
              </a:extLst>
            </p:cNvPr>
            <p:cNvSpPr txBox="1"/>
            <p:nvPr/>
          </p:nvSpPr>
          <p:spPr>
            <a:xfrm>
              <a:off x="3836336" y="2730222"/>
              <a:ext cx="2487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</a:p>
          </p:txBody>
        </p:sp>
      </p:grpSp>
      <p:grpSp>
        <p:nvGrpSpPr>
          <p:cNvPr id="42" name="Skupina 41">
            <a:extLst>
              <a:ext uri="{FF2B5EF4-FFF2-40B4-BE49-F238E27FC236}">
                <a16:creationId xmlns:a16="http://schemas.microsoft.com/office/drawing/2014/main" id="{C9065270-2421-4320-A5A6-97F8D814BF33}"/>
              </a:ext>
            </a:extLst>
          </p:cNvPr>
          <p:cNvGrpSpPr/>
          <p:nvPr/>
        </p:nvGrpSpPr>
        <p:grpSpPr>
          <a:xfrm>
            <a:off x="1425175" y="2723404"/>
            <a:ext cx="402653" cy="919458"/>
            <a:chOff x="1425175" y="2723404"/>
            <a:chExt cx="402653" cy="919458"/>
          </a:xfrm>
        </p:grpSpPr>
        <p:sp>
          <p:nvSpPr>
            <p:cNvPr id="43" name="Poloviční rámeček 42">
              <a:extLst>
                <a:ext uri="{FF2B5EF4-FFF2-40B4-BE49-F238E27FC236}">
                  <a16:creationId xmlns:a16="http://schemas.microsoft.com/office/drawing/2014/main" id="{A254E37E-FB8C-469F-8006-23F34BA1B0E7}"/>
                </a:ext>
              </a:extLst>
            </p:cNvPr>
            <p:cNvSpPr/>
            <p:nvPr/>
          </p:nvSpPr>
          <p:spPr>
            <a:xfrm rot="7900100">
              <a:off x="1429610" y="3263201"/>
              <a:ext cx="375226" cy="384095"/>
            </a:xfrm>
            <a:prstGeom prst="halfFram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44" name="TextovéPole 43">
              <a:extLst>
                <a:ext uri="{FF2B5EF4-FFF2-40B4-BE49-F238E27FC236}">
                  <a16:creationId xmlns:a16="http://schemas.microsoft.com/office/drawing/2014/main" id="{80A03702-4AF9-43DC-A397-5F602B66224F}"/>
                </a:ext>
              </a:extLst>
            </p:cNvPr>
            <p:cNvSpPr txBox="1"/>
            <p:nvPr/>
          </p:nvSpPr>
          <p:spPr>
            <a:xfrm>
              <a:off x="1579042" y="2723404"/>
              <a:ext cx="2487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</a:p>
          </p:txBody>
        </p:sp>
      </p:grp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B7E5BC1A-56E7-47C9-9B20-3DA39E7594EC}"/>
              </a:ext>
            </a:extLst>
          </p:cNvPr>
          <p:cNvSpPr txBox="1"/>
          <p:nvPr/>
        </p:nvSpPr>
        <p:spPr>
          <a:xfrm>
            <a:off x="1079502" y="4263301"/>
            <a:ext cx="739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10 V</a:t>
            </a:r>
          </a:p>
        </p:txBody>
      </p:sp>
      <p:sp>
        <p:nvSpPr>
          <p:cNvPr id="46" name="TextovéPole 45">
            <a:extLst>
              <a:ext uri="{FF2B5EF4-FFF2-40B4-BE49-F238E27FC236}">
                <a16:creationId xmlns:a16="http://schemas.microsoft.com/office/drawing/2014/main" id="{89855BA1-8947-4C0F-8688-648B44D28C00}"/>
              </a:ext>
            </a:extLst>
          </p:cNvPr>
          <p:cNvSpPr txBox="1"/>
          <p:nvPr/>
        </p:nvSpPr>
        <p:spPr>
          <a:xfrm>
            <a:off x="336052" y="597002"/>
            <a:ext cx="903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Zapnutím vypínače se uzavře elektrický obvod a vodiči prochází proud.</a:t>
            </a:r>
          </a:p>
        </p:txBody>
      </p:sp>
      <p:sp>
        <p:nvSpPr>
          <p:cNvPr id="47" name="Obdélník 46">
            <a:extLst>
              <a:ext uri="{FF2B5EF4-FFF2-40B4-BE49-F238E27FC236}">
                <a16:creationId xmlns:a16="http://schemas.microsoft.com/office/drawing/2014/main" id="{4A4F98E6-7A8D-4E86-A202-E260CF888094}"/>
              </a:ext>
            </a:extLst>
          </p:cNvPr>
          <p:cNvSpPr/>
          <p:nvPr/>
        </p:nvSpPr>
        <p:spPr>
          <a:xfrm>
            <a:off x="9244013" y="597002"/>
            <a:ext cx="1871662" cy="36026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sem klikni</a:t>
            </a:r>
          </a:p>
        </p:txBody>
      </p:sp>
      <p:pic>
        <p:nvPicPr>
          <p:cNvPr id="48" name="Picture 8" descr="DSCF1136">
            <a:extLst>
              <a:ext uri="{FF2B5EF4-FFF2-40B4-BE49-F238E27FC236}">
                <a16:creationId xmlns:a16="http://schemas.microsoft.com/office/drawing/2014/main" id="{8349A273-C1D4-441D-99AB-A57FA4775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51867" y="2451286"/>
            <a:ext cx="5380300" cy="4035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9" name="TextovéPole 48">
            <a:extLst>
              <a:ext uri="{FF2B5EF4-FFF2-40B4-BE49-F238E27FC236}">
                <a16:creationId xmlns:a16="http://schemas.microsoft.com/office/drawing/2014/main" id="{46783B94-9A92-44BD-8634-A4C8FB95ADAD}"/>
              </a:ext>
            </a:extLst>
          </p:cNvPr>
          <p:cNvSpPr txBox="1"/>
          <p:nvPr/>
        </p:nvSpPr>
        <p:spPr>
          <a:xfrm>
            <a:off x="303212" y="1316113"/>
            <a:ext cx="57147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Digitální ampérmetr ukazuje velikost proudu</a:t>
            </a:r>
          </a:p>
          <a:p>
            <a:r>
              <a:rPr lang="cs-CZ" sz="2400" dirty="0"/>
              <a:t>I = </a:t>
            </a:r>
            <a:r>
              <a:rPr lang="cs-CZ" sz="2400" dirty="0" smtClean="0"/>
              <a:t>0,04 </a:t>
            </a:r>
            <a:r>
              <a:rPr lang="cs-CZ" sz="2400" dirty="0"/>
              <a:t>A = 40 </a:t>
            </a:r>
            <a:r>
              <a:rPr lang="cs-CZ" sz="2400" dirty="0" smtClean="0"/>
              <a:t>mA.</a:t>
            </a:r>
            <a:endParaRPr lang="cs-CZ" sz="2400" dirty="0"/>
          </a:p>
        </p:txBody>
      </p:sp>
      <p:sp>
        <p:nvSpPr>
          <p:cNvPr id="50" name="Obdélník 49">
            <a:extLst>
              <a:ext uri="{FF2B5EF4-FFF2-40B4-BE49-F238E27FC236}">
                <a16:creationId xmlns:a16="http://schemas.microsoft.com/office/drawing/2014/main" id="{886FA8B8-4667-455D-83CD-4A40B32CABDF}"/>
              </a:ext>
            </a:extLst>
          </p:cNvPr>
          <p:cNvSpPr/>
          <p:nvPr/>
        </p:nvSpPr>
        <p:spPr>
          <a:xfrm>
            <a:off x="3756651" y="4800596"/>
            <a:ext cx="644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51 </a:t>
            </a:r>
            <a:r>
              <a:rPr lang="el-GR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Ω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138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Přímá spojnice 1">
            <a:extLst>
              <a:ext uri="{FF2B5EF4-FFF2-40B4-BE49-F238E27FC236}">
                <a16:creationId xmlns:a16="http://schemas.microsoft.com/office/drawing/2014/main" id="{4C22AC04-BD8F-4581-A241-4E96E87D6487}"/>
              </a:ext>
            </a:extLst>
          </p:cNvPr>
          <p:cNvCxnSpPr>
            <a:cxnSpLocks/>
            <a:stCxn id="11" idx="6"/>
            <a:endCxn id="13" idx="2"/>
          </p:cNvCxnSpPr>
          <p:nvPr/>
        </p:nvCxnSpPr>
        <p:spPr>
          <a:xfrm flipV="1">
            <a:off x="3388654" y="3429000"/>
            <a:ext cx="1054705" cy="952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256920C1-13E7-4C20-9A36-A7C55DF78BF6}"/>
              </a:ext>
            </a:extLst>
          </p:cNvPr>
          <p:cNvCxnSpPr>
            <a:cxnSpLocks/>
          </p:cNvCxnSpPr>
          <p:nvPr/>
        </p:nvCxnSpPr>
        <p:spPr>
          <a:xfrm>
            <a:off x="4628356" y="3399498"/>
            <a:ext cx="2248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Skupina 3">
            <a:extLst>
              <a:ext uri="{FF2B5EF4-FFF2-40B4-BE49-F238E27FC236}">
                <a16:creationId xmlns:a16="http://schemas.microsoft.com/office/drawing/2014/main" id="{D2EB8391-9C56-49F7-B217-583E354A127F}"/>
              </a:ext>
            </a:extLst>
          </p:cNvPr>
          <p:cNvGrpSpPr/>
          <p:nvPr/>
        </p:nvGrpSpPr>
        <p:grpSpPr>
          <a:xfrm>
            <a:off x="4843720" y="3083240"/>
            <a:ext cx="614362" cy="611387"/>
            <a:chOff x="5060734" y="4087940"/>
            <a:chExt cx="614362" cy="611387"/>
          </a:xfrm>
        </p:grpSpPr>
        <p:sp>
          <p:nvSpPr>
            <p:cNvPr id="5" name="TextovéPole 4">
              <a:extLst>
                <a:ext uri="{FF2B5EF4-FFF2-40B4-BE49-F238E27FC236}">
                  <a16:creationId xmlns:a16="http://schemas.microsoft.com/office/drawing/2014/main" id="{46EDABD6-CC6F-4964-9AEF-0A76BC9E5046}"/>
                </a:ext>
              </a:extLst>
            </p:cNvPr>
            <p:cNvSpPr txBox="1"/>
            <p:nvPr/>
          </p:nvSpPr>
          <p:spPr>
            <a:xfrm>
              <a:off x="5161904" y="4087940"/>
              <a:ext cx="4219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3200" dirty="0"/>
                <a:t>A</a:t>
              </a:r>
            </a:p>
          </p:txBody>
        </p:sp>
        <p:sp>
          <p:nvSpPr>
            <p:cNvPr id="6" name="Ovál 5">
              <a:extLst>
                <a:ext uri="{FF2B5EF4-FFF2-40B4-BE49-F238E27FC236}">
                  <a16:creationId xmlns:a16="http://schemas.microsoft.com/office/drawing/2014/main" id="{6BB37D55-AEC2-4189-8924-C26B270B3139}"/>
                </a:ext>
              </a:extLst>
            </p:cNvPr>
            <p:cNvSpPr/>
            <p:nvPr/>
          </p:nvSpPr>
          <p:spPr>
            <a:xfrm rot="299275">
              <a:off x="5060734" y="4113539"/>
              <a:ext cx="614362" cy="58578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77FF2947-A943-435D-B005-7E18B4CF3606}"/>
              </a:ext>
            </a:extLst>
          </p:cNvPr>
          <p:cNvCxnSpPr>
            <a:cxnSpLocks/>
          </p:cNvCxnSpPr>
          <p:nvPr/>
        </p:nvCxnSpPr>
        <p:spPr>
          <a:xfrm flipV="1">
            <a:off x="3511083" y="4980175"/>
            <a:ext cx="1110922" cy="215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ál 7">
            <a:extLst>
              <a:ext uri="{FF2B5EF4-FFF2-40B4-BE49-F238E27FC236}">
                <a16:creationId xmlns:a16="http://schemas.microsoft.com/office/drawing/2014/main" id="{A396B57A-FE99-45C9-BF7E-09C73F9A225E}"/>
              </a:ext>
            </a:extLst>
          </p:cNvPr>
          <p:cNvSpPr/>
          <p:nvPr/>
        </p:nvSpPr>
        <p:spPr>
          <a:xfrm>
            <a:off x="3418214" y="5318881"/>
            <a:ext cx="185737" cy="1857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66DAF35C-B133-483A-AF18-B6FFCE9BDA80}"/>
              </a:ext>
            </a:extLst>
          </p:cNvPr>
          <p:cNvSpPr/>
          <p:nvPr/>
        </p:nvSpPr>
        <p:spPr>
          <a:xfrm>
            <a:off x="4535488" y="5331203"/>
            <a:ext cx="185737" cy="1857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5E51D98F-F5BE-4F19-9E23-4F14164895E4}"/>
              </a:ext>
            </a:extLst>
          </p:cNvPr>
          <p:cNvSpPr/>
          <p:nvPr/>
        </p:nvSpPr>
        <p:spPr>
          <a:xfrm>
            <a:off x="5671878" y="3353214"/>
            <a:ext cx="185737" cy="1857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06B5D99E-A6E7-495A-AB58-28F9F9DD2628}"/>
              </a:ext>
            </a:extLst>
          </p:cNvPr>
          <p:cNvSpPr/>
          <p:nvPr/>
        </p:nvSpPr>
        <p:spPr>
          <a:xfrm>
            <a:off x="3202917" y="3345654"/>
            <a:ext cx="185737" cy="1857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577BCAA7-14BE-4A35-B584-626C4BFA1133}"/>
              </a:ext>
            </a:extLst>
          </p:cNvPr>
          <p:cNvSpPr/>
          <p:nvPr/>
        </p:nvSpPr>
        <p:spPr>
          <a:xfrm>
            <a:off x="2492470" y="3376609"/>
            <a:ext cx="185737" cy="1857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6BC80BBE-10FD-4DB2-AB17-CB288E276FF6}"/>
              </a:ext>
            </a:extLst>
          </p:cNvPr>
          <p:cNvSpPr/>
          <p:nvPr/>
        </p:nvSpPr>
        <p:spPr>
          <a:xfrm>
            <a:off x="4443359" y="3336131"/>
            <a:ext cx="185737" cy="1857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EB562554-DEAF-424D-B616-D34D9E3E6A03}"/>
              </a:ext>
            </a:extLst>
          </p:cNvPr>
          <p:cNvSpPr/>
          <p:nvPr/>
        </p:nvSpPr>
        <p:spPr>
          <a:xfrm>
            <a:off x="821532" y="4735889"/>
            <a:ext cx="185737" cy="1857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ál 14">
            <a:extLst>
              <a:ext uri="{FF2B5EF4-FFF2-40B4-BE49-F238E27FC236}">
                <a16:creationId xmlns:a16="http://schemas.microsoft.com/office/drawing/2014/main" id="{3240875E-00A7-4789-81EB-801169ABFF3C}"/>
              </a:ext>
            </a:extLst>
          </p:cNvPr>
          <p:cNvSpPr/>
          <p:nvPr/>
        </p:nvSpPr>
        <p:spPr>
          <a:xfrm>
            <a:off x="821532" y="4088605"/>
            <a:ext cx="185737" cy="1857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Znak plus 15">
            <a:extLst>
              <a:ext uri="{FF2B5EF4-FFF2-40B4-BE49-F238E27FC236}">
                <a16:creationId xmlns:a16="http://schemas.microsoft.com/office/drawing/2014/main" id="{62E35C66-3302-4F30-B91E-627D0A965064}"/>
              </a:ext>
            </a:extLst>
          </p:cNvPr>
          <p:cNvSpPr/>
          <p:nvPr/>
        </p:nvSpPr>
        <p:spPr>
          <a:xfrm>
            <a:off x="279401" y="3965763"/>
            <a:ext cx="469898" cy="431422"/>
          </a:xfrm>
          <a:prstGeom prst="mathPlu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Znak minus 16">
            <a:extLst>
              <a:ext uri="{FF2B5EF4-FFF2-40B4-BE49-F238E27FC236}">
                <a16:creationId xmlns:a16="http://schemas.microsoft.com/office/drawing/2014/main" id="{FD8A376A-8D9C-4841-A9ED-E472059CE516}"/>
              </a:ext>
            </a:extLst>
          </p:cNvPr>
          <p:cNvSpPr/>
          <p:nvPr/>
        </p:nvSpPr>
        <p:spPr>
          <a:xfrm>
            <a:off x="303212" y="4560375"/>
            <a:ext cx="446087" cy="536765"/>
          </a:xfrm>
          <a:prstGeom prst="mathMin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A037A47E-E775-4733-ACF1-5AF108A36994}"/>
              </a:ext>
            </a:extLst>
          </p:cNvPr>
          <p:cNvSpPr/>
          <p:nvPr/>
        </p:nvSpPr>
        <p:spPr>
          <a:xfrm>
            <a:off x="3634756" y="4826376"/>
            <a:ext cx="900732" cy="307598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CCF0E844-0D2E-480C-9749-83E9B7166CBD}"/>
              </a:ext>
            </a:extLst>
          </p:cNvPr>
          <p:cNvCxnSpPr>
            <a:cxnSpLocks/>
          </p:cNvCxnSpPr>
          <p:nvPr/>
        </p:nvCxnSpPr>
        <p:spPr>
          <a:xfrm>
            <a:off x="3532370" y="4980175"/>
            <a:ext cx="1" cy="3154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>
            <a:extLst>
              <a:ext uri="{FF2B5EF4-FFF2-40B4-BE49-F238E27FC236}">
                <a16:creationId xmlns:a16="http://schemas.microsoft.com/office/drawing/2014/main" id="{AA085A85-D226-40C8-96EF-1F9F8CFCA529}"/>
              </a:ext>
            </a:extLst>
          </p:cNvPr>
          <p:cNvCxnSpPr>
            <a:cxnSpLocks/>
          </p:cNvCxnSpPr>
          <p:nvPr/>
        </p:nvCxnSpPr>
        <p:spPr>
          <a:xfrm>
            <a:off x="4640797" y="4990966"/>
            <a:ext cx="1" cy="3154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4F6BD2C9-3E0D-4ACE-AD47-661D17D7E8BD}"/>
              </a:ext>
            </a:extLst>
          </p:cNvPr>
          <p:cNvCxnSpPr>
            <a:cxnSpLocks/>
          </p:cNvCxnSpPr>
          <p:nvPr/>
        </p:nvCxnSpPr>
        <p:spPr>
          <a:xfrm flipV="1">
            <a:off x="2623485" y="3147881"/>
            <a:ext cx="714375" cy="25044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>
            <a:extLst>
              <a:ext uri="{FF2B5EF4-FFF2-40B4-BE49-F238E27FC236}">
                <a16:creationId xmlns:a16="http://schemas.microsoft.com/office/drawing/2014/main" id="{BC19267E-6667-49A0-A52F-5BA624E8956A}"/>
              </a:ext>
            </a:extLst>
          </p:cNvPr>
          <p:cNvCxnSpPr>
            <a:cxnSpLocks/>
          </p:cNvCxnSpPr>
          <p:nvPr/>
        </p:nvCxnSpPr>
        <p:spPr>
          <a:xfrm>
            <a:off x="5453342" y="3429000"/>
            <a:ext cx="2248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45E0884A-71A4-4269-B676-C29792CB88EE}"/>
              </a:ext>
            </a:extLst>
          </p:cNvPr>
          <p:cNvCxnSpPr>
            <a:cxnSpLocks/>
            <a:stCxn id="15" idx="0"/>
          </p:cNvCxnSpPr>
          <p:nvPr/>
        </p:nvCxnSpPr>
        <p:spPr>
          <a:xfrm flipH="1" flipV="1">
            <a:off x="914400" y="3429000"/>
            <a:ext cx="1" cy="65960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>
            <a:extLst>
              <a:ext uri="{FF2B5EF4-FFF2-40B4-BE49-F238E27FC236}">
                <a16:creationId xmlns:a16="http://schemas.microsoft.com/office/drawing/2014/main" id="{ABC0F040-2D78-4FEE-B84B-6CB7B2640E31}"/>
              </a:ext>
            </a:extLst>
          </p:cNvPr>
          <p:cNvCxnSpPr>
            <a:cxnSpLocks/>
          </p:cNvCxnSpPr>
          <p:nvPr/>
        </p:nvCxnSpPr>
        <p:spPr>
          <a:xfrm>
            <a:off x="914400" y="3446083"/>
            <a:ext cx="157807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941ACB45-FD6D-4908-8DF3-15B405C9EFD4}"/>
              </a:ext>
            </a:extLst>
          </p:cNvPr>
          <p:cNvCxnSpPr>
            <a:stCxn id="10" idx="4"/>
          </p:cNvCxnSpPr>
          <p:nvPr/>
        </p:nvCxnSpPr>
        <p:spPr>
          <a:xfrm flipH="1">
            <a:off x="5764746" y="3538952"/>
            <a:ext cx="1" cy="18851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>
            <a:extLst>
              <a:ext uri="{FF2B5EF4-FFF2-40B4-BE49-F238E27FC236}">
                <a16:creationId xmlns:a16="http://schemas.microsoft.com/office/drawing/2014/main" id="{F8180220-55B6-465C-9763-A569A685A5F2}"/>
              </a:ext>
            </a:extLst>
          </p:cNvPr>
          <p:cNvCxnSpPr>
            <a:stCxn id="9" idx="6"/>
          </p:cNvCxnSpPr>
          <p:nvPr/>
        </p:nvCxnSpPr>
        <p:spPr>
          <a:xfrm>
            <a:off x="4721225" y="5424072"/>
            <a:ext cx="104352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>
            <a:extLst>
              <a:ext uri="{FF2B5EF4-FFF2-40B4-BE49-F238E27FC236}">
                <a16:creationId xmlns:a16="http://schemas.microsoft.com/office/drawing/2014/main" id="{3BB35F36-C16F-42FB-BD5F-80D4B3D26ED7}"/>
              </a:ext>
            </a:extLst>
          </p:cNvPr>
          <p:cNvCxnSpPr>
            <a:cxnSpLocks/>
            <a:stCxn id="14" idx="4"/>
          </p:cNvCxnSpPr>
          <p:nvPr/>
        </p:nvCxnSpPr>
        <p:spPr>
          <a:xfrm flipH="1">
            <a:off x="904842" y="4921627"/>
            <a:ext cx="9559" cy="502445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>
            <a:extLst>
              <a:ext uri="{FF2B5EF4-FFF2-40B4-BE49-F238E27FC236}">
                <a16:creationId xmlns:a16="http://schemas.microsoft.com/office/drawing/2014/main" id="{1F051E3B-6716-4710-B62B-D17B08CFA507}"/>
              </a:ext>
            </a:extLst>
          </p:cNvPr>
          <p:cNvCxnSpPr>
            <a:cxnSpLocks/>
            <a:endCxn id="8" idx="2"/>
          </p:cNvCxnSpPr>
          <p:nvPr/>
        </p:nvCxnSpPr>
        <p:spPr>
          <a:xfrm flipV="1">
            <a:off x="904843" y="5411750"/>
            <a:ext cx="2513371" cy="12322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>
            <a:extLst>
              <a:ext uri="{FF2B5EF4-FFF2-40B4-BE49-F238E27FC236}">
                <a16:creationId xmlns:a16="http://schemas.microsoft.com/office/drawing/2014/main" id="{742D27A0-B007-4D34-9CCA-A051E9221AB2}"/>
              </a:ext>
            </a:extLst>
          </p:cNvPr>
          <p:cNvCxnSpPr>
            <a:stCxn id="12" idx="7"/>
            <a:endCxn id="11" idx="0"/>
          </p:cNvCxnSpPr>
          <p:nvPr/>
        </p:nvCxnSpPr>
        <p:spPr>
          <a:xfrm flipV="1">
            <a:off x="2651006" y="3345654"/>
            <a:ext cx="644780" cy="5815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Skupina 32">
            <a:extLst>
              <a:ext uri="{FF2B5EF4-FFF2-40B4-BE49-F238E27FC236}">
                <a16:creationId xmlns:a16="http://schemas.microsoft.com/office/drawing/2014/main" id="{5F55CC1C-F512-4956-8A4F-BD2D513134E8}"/>
              </a:ext>
            </a:extLst>
          </p:cNvPr>
          <p:cNvGrpSpPr/>
          <p:nvPr/>
        </p:nvGrpSpPr>
        <p:grpSpPr>
          <a:xfrm>
            <a:off x="1600759" y="4721684"/>
            <a:ext cx="420297" cy="823098"/>
            <a:chOff x="1600759" y="4721684"/>
            <a:chExt cx="420297" cy="823098"/>
          </a:xfrm>
        </p:grpSpPr>
        <p:sp>
          <p:nvSpPr>
            <p:cNvPr id="34" name="Poloviční rámeček 33">
              <a:extLst>
                <a:ext uri="{FF2B5EF4-FFF2-40B4-BE49-F238E27FC236}">
                  <a16:creationId xmlns:a16="http://schemas.microsoft.com/office/drawing/2014/main" id="{5018CED2-5CCB-469A-BF76-ED6CAA3DA662}"/>
                </a:ext>
              </a:extLst>
            </p:cNvPr>
            <p:cNvSpPr/>
            <p:nvPr/>
          </p:nvSpPr>
          <p:spPr>
            <a:xfrm rot="18216021">
              <a:off x="1641396" y="5165121"/>
              <a:ext cx="375226" cy="384095"/>
            </a:xfrm>
            <a:prstGeom prst="halfFram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35" name="TextovéPole 34">
              <a:extLst>
                <a:ext uri="{FF2B5EF4-FFF2-40B4-BE49-F238E27FC236}">
                  <a16:creationId xmlns:a16="http://schemas.microsoft.com/office/drawing/2014/main" id="{8953B47C-2F96-47C9-9FC7-F968225730F2}"/>
                </a:ext>
              </a:extLst>
            </p:cNvPr>
            <p:cNvSpPr txBox="1"/>
            <p:nvPr/>
          </p:nvSpPr>
          <p:spPr>
            <a:xfrm>
              <a:off x="1600759" y="4721684"/>
              <a:ext cx="2487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</a:p>
          </p:txBody>
        </p:sp>
      </p:grpSp>
      <p:grpSp>
        <p:nvGrpSpPr>
          <p:cNvPr id="36" name="Skupina 35">
            <a:extLst>
              <a:ext uri="{FF2B5EF4-FFF2-40B4-BE49-F238E27FC236}">
                <a16:creationId xmlns:a16="http://schemas.microsoft.com/office/drawing/2014/main" id="{1AEE2F8B-9E8D-4D61-92D7-A9E4CF983183}"/>
              </a:ext>
            </a:extLst>
          </p:cNvPr>
          <p:cNvGrpSpPr/>
          <p:nvPr/>
        </p:nvGrpSpPr>
        <p:grpSpPr>
          <a:xfrm>
            <a:off x="5572697" y="4209572"/>
            <a:ext cx="683276" cy="434103"/>
            <a:chOff x="5572697" y="4209572"/>
            <a:chExt cx="683276" cy="434103"/>
          </a:xfrm>
        </p:grpSpPr>
        <p:sp>
          <p:nvSpPr>
            <p:cNvPr id="37" name="Poloviční rámeček 36">
              <a:extLst>
                <a:ext uri="{FF2B5EF4-FFF2-40B4-BE49-F238E27FC236}">
                  <a16:creationId xmlns:a16="http://schemas.microsoft.com/office/drawing/2014/main" id="{9E902CA6-3C14-49B5-BB42-98A03FAAFB8C}"/>
                </a:ext>
              </a:extLst>
            </p:cNvPr>
            <p:cNvSpPr/>
            <p:nvPr/>
          </p:nvSpPr>
          <p:spPr>
            <a:xfrm rot="13524228">
              <a:off x="5577132" y="4205137"/>
              <a:ext cx="375226" cy="384095"/>
            </a:xfrm>
            <a:prstGeom prst="halfFram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38" name="TextovéPole 37">
              <a:extLst>
                <a:ext uri="{FF2B5EF4-FFF2-40B4-BE49-F238E27FC236}">
                  <a16:creationId xmlns:a16="http://schemas.microsoft.com/office/drawing/2014/main" id="{378DD52F-66A8-4A55-8E5E-F76888901362}"/>
                </a:ext>
              </a:extLst>
            </p:cNvPr>
            <p:cNvSpPr txBox="1"/>
            <p:nvPr/>
          </p:nvSpPr>
          <p:spPr>
            <a:xfrm>
              <a:off x="6007187" y="4274343"/>
              <a:ext cx="2487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</a:p>
          </p:txBody>
        </p:sp>
      </p:grpSp>
      <p:grpSp>
        <p:nvGrpSpPr>
          <p:cNvPr id="39" name="Skupina 38">
            <a:extLst>
              <a:ext uri="{FF2B5EF4-FFF2-40B4-BE49-F238E27FC236}">
                <a16:creationId xmlns:a16="http://schemas.microsoft.com/office/drawing/2014/main" id="{FFC3E9FE-2CF1-4696-85F0-95AF006CDAEB}"/>
              </a:ext>
            </a:extLst>
          </p:cNvPr>
          <p:cNvGrpSpPr/>
          <p:nvPr/>
        </p:nvGrpSpPr>
        <p:grpSpPr>
          <a:xfrm>
            <a:off x="3715417" y="2730222"/>
            <a:ext cx="384095" cy="886392"/>
            <a:chOff x="3715417" y="2730222"/>
            <a:chExt cx="384095" cy="886392"/>
          </a:xfrm>
        </p:grpSpPr>
        <p:sp>
          <p:nvSpPr>
            <p:cNvPr id="40" name="Poloviční rámeček 39">
              <a:extLst>
                <a:ext uri="{FF2B5EF4-FFF2-40B4-BE49-F238E27FC236}">
                  <a16:creationId xmlns:a16="http://schemas.microsoft.com/office/drawing/2014/main" id="{D51824B6-5C99-486F-A0FC-DD62805022BB}"/>
                </a:ext>
              </a:extLst>
            </p:cNvPr>
            <p:cNvSpPr/>
            <p:nvPr/>
          </p:nvSpPr>
          <p:spPr>
            <a:xfrm rot="7900100">
              <a:off x="3719852" y="3236953"/>
              <a:ext cx="375226" cy="384095"/>
            </a:xfrm>
            <a:prstGeom prst="halfFram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41" name="TextovéPole 40">
              <a:extLst>
                <a:ext uri="{FF2B5EF4-FFF2-40B4-BE49-F238E27FC236}">
                  <a16:creationId xmlns:a16="http://schemas.microsoft.com/office/drawing/2014/main" id="{32700DAE-3008-43EA-80E8-9CC5206B3959}"/>
                </a:ext>
              </a:extLst>
            </p:cNvPr>
            <p:cNvSpPr txBox="1"/>
            <p:nvPr/>
          </p:nvSpPr>
          <p:spPr>
            <a:xfrm>
              <a:off x="3836336" y="2730222"/>
              <a:ext cx="2487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</a:p>
          </p:txBody>
        </p:sp>
      </p:grpSp>
      <p:grpSp>
        <p:nvGrpSpPr>
          <p:cNvPr id="42" name="Skupina 41">
            <a:extLst>
              <a:ext uri="{FF2B5EF4-FFF2-40B4-BE49-F238E27FC236}">
                <a16:creationId xmlns:a16="http://schemas.microsoft.com/office/drawing/2014/main" id="{C9065270-2421-4320-A5A6-97F8D814BF33}"/>
              </a:ext>
            </a:extLst>
          </p:cNvPr>
          <p:cNvGrpSpPr/>
          <p:nvPr/>
        </p:nvGrpSpPr>
        <p:grpSpPr>
          <a:xfrm>
            <a:off x="1425175" y="2723404"/>
            <a:ext cx="402653" cy="919458"/>
            <a:chOff x="1425175" y="2723404"/>
            <a:chExt cx="402653" cy="919458"/>
          </a:xfrm>
        </p:grpSpPr>
        <p:sp>
          <p:nvSpPr>
            <p:cNvPr id="43" name="Poloviční rámeček 42">
              <a:extLst>
                <a:ext uri="{FF2B5EF4-FFF2-40B4-BE49-F238E27FC236}">
                  <a16:creationId xmlns:a16="http://schemas.microsoft.com/office/drawing/2014/main" id="{A254E37E-FB8C-469F-8006-23F34BA1B0E7}"/>
                </a:ext>
              </a:extLst>
            </p:cNvPr>
            <p:cNvSpPr/>
            <p:nvPr/>
          </p:nvSpPr>
          <p:spPr>
            <a:xfrm rot="7900100">
              <a:off x="1429610" y="3263201"/>
              <a:ext cx="375226" cy="384095"/>
            </a:xfrm>
            <a:prstGeom prst="halfFram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44" name="TextovéPole 43">
              <a:extLst>
                <a:ext uri="{FF2B5EF4-FFF2-40B4-BE49-F238E27FC236}">
                  <a16:creationId xmlns:a16="http://schemas.microsoft.com/office/drawing/2014/main" id="{80A03702-4AF9-43DC-A397-5F602B66224F}"/>
                </a:ext>
              </a:extLst>
            </p:cNvPr>
            <p:cNvSpPr txBox="1"/>
            <p:nvPr/>
          </p:nvSpPr>
          <p:spPr>
            <a:xfrm>
              <a:off x="1579042" y="2723404"/>
              <a:ext cx="2487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</a:p>
          </p:txBody>
        </p:sp>
      </p:grp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B7E5BC1A-56E7-47C9-9B20-3DA39E7594EC}"/>
              </a:ext>
            </a:extLst>
          </p:cNvPr>
          <p:cNvSpPr txBox="1"/>
          <p:nvPr/>
        </p:nvSpPr>
        <p:spPr>
          <a:xfrm>
            <a:off x="1079502" y="4263301"/>
            <a:ext cx="739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10 V</a:t>
            </a:r>
          </a:p>
        </p:txBody>
      </p:sp>
      <p:sp>
        <p:nvSpPr>
          <p:cNvPr id="46" name="TextovéPole 45">
            <a:extLst>
              <a:ext uri="{FF2B5EF4-FFF2-40B4-BE49-F238E27FC236}">
                <a16:creationId xmlns:a16="http://schemas.microsoft.com/office/drawing/2014/main" id="{89855BA1-8947-4C0F-8688-648B44D28C00}"/>
              </a:ext>
            </a:extLst>
          </p:cNvPr>
          <p:cNvSpPr txBox="1"/>
          <p:nvPr/>
        </p:nvSpPr>
        <p:spPr>
          <a:xfrm>
            <a:off x="336052" y="597002"/>
            <a:ext cx="903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Zapnutím vypínače se uzavře elektrický obvod a vodiči prochází proud.</a:t>
            </a:r>
          </a:p>
        </p:txBody>
      </p:sp>
      <p:sp>
        <p:nvSpPr>
          <p:cNvPr id="47" name="Obdélník 46">
            <a:extLst>
              <a:ext uri="{FF2B5EF4-FFF2-40B4-BE49-F238E27FC236}">
                <a16:creationId xmlns:a16="http://schemas.microsoft.com/office/drawing/2014/main" id="{4A4F98E6-7A8D-4E86-A202-E260CF888094}"/>
              </a:ext>
            </a:extLst>
          </p:cNvPr>
          <p:cNvSpPr/>
          <p:nvPr/>
        </p:nvSpPr>
        <p:spPr>
          <a:xfrm>
            <a:off x="9244013" y="597002"/>
            <a:ext cx="1871662" cy="36026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sem klikni</a:t>
            </a:r>
          </a:p>
        </p:txBody>
      </p:sp>
      <p:sp>
        <p:nvSpPr>
          <p:cNvPr id="49" name="TextovéPole 48">
            <a:extLst>
              <a:ext uri="{FF2B5EF4-FFF2-40B4-BE49-F238E27FC236}">
                <a16:creationId xmlns:a16="http://schemas.microsoft.com/office/drawing/2014/main" id="{46783B94-9A92-44BD-8634-A4C8FB95ADAD}"/>
              </a:ext>
            </a:extLst>
          </p:cNvPr>
          <p:cNvSpPr txBox="1"/>
          <p:nvPr/>
        </p:nvSpPr>
        <p:spPr>
          <a:xfrm>
            <a:off x="303212" y="1316113"/>
            <a:ext cx="57147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Digitální ampérmetr ukazuje velikost proudu</a:t>
            </a:r>
          </a:p>
          <a:p>
            <a:r>
              <a:rPr lang="cs-CZ" sz="2400" dirty="0"/>
              <a:t>I = </a:t>
            </a:r>
            <a:r>
              <a:rPr lang="cs-CZ" sz="2400" dirty="0" smtClean="0"/>
              <a:t>0,02 </a:t>
            </a:r>
            <a:r>
              <a:rPr lang="cs-CZ" sz="2400" dirty="0"/>
              <a:t>A = 20 </a:t>
            </a:r>
            <a:r>
              <a:rPr lang="cs-CZ" sz="2400" dirty="0" smtClean="0"/>
              <a:t>mA.</a:t>
            </a:r>
            <a:endParaRPr lang="cs-CZ" sz="2400" dirty="0"/>
          </a:p>
        </p:txBody>
      </p:sp>
      <p:pic>
        <p:nvPicPr>
          <p:cNvPr id="50" name="Picture 10" descr="DSCF1137">
            <a:extLst>
              <a:ext uri="{FF2B5EF4-FFF2-40B4-BE49-F238E27FC236}">
                <a16:creationId xmlns:a16="http://schemas.microsoft.com/office/drawing/2014/main" id="{D8CA7A17-6B86-4F3E-8F8B-FEC491A97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63416" y="2147110"/>
            <a:ext cx="5264580" cy="394843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" name="Obdélník 50">
            <a:extLst>
              <a:ext uri="{FF2B5EF4-FFF2-40B4-BE49-F238E27FC236}">
                <a16:creationId xmlns:a16="http://schemas.microsoft.com/office/drawing/2014/main" id="{FB62E03D-C261-4CB4-98D6-BD868BA01DE3}"/>
              </a:ext>
            </a:extLst>
          </p:cNvPr>
          <p:cNvSpPr/>
          <p:nvPr/>
        </p:nvSpPr>
        <p:spPr>
          <a:xfrm>
            <a:off x="3685461" y="4826376"/>
            <a:ext cx="760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100 </a:t>
            </a:r>
            <a:r>
              <a:rPr lang="el-GR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Ω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407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08CFA378-1762-423B-8761-52F67B352A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400" b="1" dirty="0"/>
              <a:t>Jaký z toho uděláme </a:t>
            </a:r>
            <a:r>
              <a:rPr lang="cs-CZ" altLang="cs-CZ" sz="2400" b="1" dirty="0" smtClean="0"/>
              <a:t>závěr?</a:t>
            </a:r>
            <a:endParaRPr lang="cs-CZ" altLang="cs-CZ" sz="2400" b="1" dirty="0"/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4F938279-89D0-48AD-9BDA-51ACFEDC556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1600201"/>
            <a:ext cx="9074046" cy="4525963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cs-CZ" altLang="cs-CZ" sz="2400" dirty="0"/>
              <a:t>Hodnoty měření zaneseme do tabulky:</a:t>
            </a:r>
          </a:p>
          <a:p>
            <a:pPr>
              <a:buFontTx/>
              <a:buNone/>
            </a:pPr>
            <a:r>
              <a:rPr lang="cs-CZ" altLang="cs-CZ" sz="2400" dirty="0" smtClean="0"/>
              <a:t>Stálé/konstantní napětí: </a:t>
            </a:r>
            <a:r>
              <a:rPr lang="cs-CZ" altLang="cs-CZ" sz="2400" dirty="0"/>
              <a:t>10 V</a:t>
            </a:r>
          </a:p>
          <a:p>
            <a:pPr>
              <a:buFontTx/>
              <a:buNone/>
            </a:pPr>
            <a:r>
              <a:rPr lang="cs-CZ" altLang="cs-CZ" sz="2400" dirty="0"/>
              <a:t>Rezistor o odporu:                                     </a:t>
            </a:r>
          </a:p>
          <a:p>
            <a:pPr>
              <a:buFontTx/>
              <a:buNone/>
            </a:pPr>
            <a:r>
              <a:rPr lang="cs-CZ" altLang="cs-CZ" sz="2400" dirty="0"/>
              <a:t>Procházející el. proud:       0,04 A                            0,02 A</a:t>
            </a:r>
          </a:p>
          <a:p>
            <a:pPr>
              <a:buFontTx/>
              <a:buNone/>
            </a:pPr>
            <a:r>
              <a:rPr lang="cs-CZ" altLang="cs-CZ" sz="2400" dirty="0">
                <a:solidFill>
                  <a:srgbClr val="FF3300"/>
                </a:solidFill>
              </a:rPr>
              <a:t>Čím větší hodnota odporu bude do obvodu zařazena, tím menší  </a:t>
            </a:r>
          </a:p>
          <a:p>
            <a:pPr>
              <a:buFontTx/>
              <a:buNone/>
            </a:pPr>
            <a:r>
              <a:rPr lang="cs-CZ" altLang="cs-CZ" sz="2400" dirty="0">
                <a:solidFill>
                  <a:srgbClr val="FF3300"/>
                </a:solidFill>
              </a:rPr>
              <a:t>bude velikost procházejícího </a:t>
            </a:r>
            <a:r>
              <a:rPr lang="cs-CZ" altLang="cs-CZ" sz="2400" dirty="0" smtClean="0">
                <a:solidFill>
                  <a:srgbClr val="FF3300"/>
                </a:solidFill>
              </a:rPr>
              <a:t>proudu </a:t>
            </a:r>
            <a:r>
              <a:rPr lang="cs-CZ" altLang="cs-CZ" sz="2400" dirty="0">
                <a:solidFill>
                  <a:srgbClr val="FF3300"/>
                </a:solidFill>
              </a:rPr>
              <a:t>při stálém napětí 10 voltů.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35187EFD-32EC-47F1-9509-C4788563E64B}"/>
              </a:ext>
            </a:extLst>
          </p:cNvPr>
          <p:cNvSpPr/>
          <p:nvPr/>
        </p:nvSpPr>
        <p:spPr>
          <a:xfrm>
            <a:off x="4756620" y="2464099"/>
            <a:ext cx="7697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 smtClean="0">
                <a:ea typeface="SimSun" panose="02010600030101010101" pitchFamily="2" charset="-122"/>
              </a:rPr>
              <a:t>51 </a:t>
            </a:r>
            <a:r>
              <a:rPr lang="el-GR" sz="2400" dirty="0" smtClean="0">
                <a:ea typeface="SimSun" panose="02010600030101010101" pitchFamily="2" charset="-122"/>
              </a:rPr>
              <a:t>Ω</a:t>
            </a:r>
            <a:endParaRPr lang="cs-CZ" sz="2400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A8A1F28B-90DB-41B6-B5E6-87F14F0C17B5}"/>
              </a:ext>
            </a:extLst>
          </p:cNvPr>
          <p:cNvSpPr/>
          <p:nvPr/>
        </p:nvSpPr>
        <p:spPr>
          <a:xfrm>
            <a:off x="7441507" y="2464098"/>
            <a:ext cx="9252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 smtClean="0">
                <a:ea typeface="SimSun" panose="02010600030101010101" pitchFamily="2" charset="-122"/>
              </a:rPr>
              <a:t>100 </a:t>
            </a:r>
            <a:r>
              <a:rPr lang="el-GR" sz="2400" dirty="0" smtClean="0">
                <a:ea typeface="SimSun" panose="02010600030101010101" pitchFamily="2" charset="-122"/>
              </a:rPr>
              <a:t>Ω</a:t>
            </a:r>
            <a:endParaRPr lang="cs-CZ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osoba, oblečení, muž, fotka&#10;&#10;Popis se vygeneroval automaticky.">
            <a:extLst>
              <a:ext uri="{FF2B5EF4-FFF2-40B4-BE49-F238E27FC236}">
                <a16:creationId xmlns:a16="http://schemas.microsoft.com/office/drawing/2014/main" id="{4DAC2954-6F3E-4A08-A4E8-2B5E3266A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180" y="913300"/>
            <a:ext cx="1842177" cy="2339565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535CE12F-1B3D-4E17-ACAA-EFFF2B97D9C6}"/>
              </a:ext>
            </a:extLst>
          </p:cNvPr>
          <p:cNvSpPr txBox="1"/>
          <p:nvPr/>
        </p:nvSpPr>
        <p:spPr>
          <a:xfrm>
            <a:off x="3852472" y="794479"/>
            <a:ext cx="78126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Německý fyzik Georg Simon Ohm dokázal závislost proudu na</a:t>
            </a:r>
          </a:p>
          <a:p>
            <a:r>
              <a:rPr lang="cs-CZ" sz="2400" dirty="0"/>
              <a:t>napětí a proudu </a:t>
            </a:r>
            <a:r>
              <a:rPr lang="cs-CZ" sz="2400" dirty="0" smtClean="0"/>
              <a:t>a formuloval </a:t>
            </a:r>
            <a:r>
              <a:rPr lang="cs-CZ" sz="2400" dirty="0"/>
              <a:t>Ohmův zákon.</a:t>
            </a: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34EBBDDA-11F4-4107-B3CE-EFB0D2F49CCA}"/>
              </a:ext>
            </a:extLst>
          </p:cNvPr>
          <p:cNvGrpSpPr/>
          <p:nvPr/>
        </p:nvGrpSpPr>
        <p:grpSpPr>
          <a:xfrm>
            <a:off x="4152275" y="2293496"/>
            <a:ext cx="2548328" cy="2582054"/>
            <a:chOff x="4152275" y="2293496"/>
            <a:chExt cx="2548328" cy="2582054"/>
          </a:xfrm>
        </p:grpSpPr>
        <p:sp>
          <p:nvSpPr>
            <p:cNvPr id="5" name="TextovéPole 4">
              <a:extLst>
                <a:ext uri="{FF2B5EF4-FFF2-40B4-BE49-F238E27FC236}">
                  <a16:creationId xmlns:a16="http://schemas.microsoft.com/office/drawing/2014/main" id="{8A114B69-E434-431E-A5CC-A48455B8B20E}"/>
                </a:ext>
              </a:extLst>
            </p:cNvPr>
            <p:cNvSpPr txBox="1"/>
            <p:nvPr/>
          </p:nvSpPr>
          <p:spPr>
            <a:xfrm>
              <a:off x="4152275" y="2833141"/>
              <a:ext cx="1540806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8800" dirty="0"/>
                <a:t>I = </a:t>
              </a:r>
            </a:p>
          </p:txBody>
        </p:sp>
        <p:cxnSp>
          <p:nvCxnSpPr>
            <p:cNvPr id="7" name="Přímá spojnice 6">
              <a:extLst>
                <a:ext uri="{FF2B5EF4-FFF2-40B4-BE49-F238E27FC236}">
                  <a16:creationId xmlns:a16="http://schemas.microsoft.com/office/drawing/2014/main" id="{E4D4BC79-F14F-42B6-B62F-73356F55D578}"/>
                </a:ext>
              </a:extLst>
            </p:cNvPr>
            <p:cNvCxnSpPr>
              <a:stCxn id="5" idx="3"/>
            </p:cNvCxnSpPr>
            <p:nvPr/>
          </p:nvCxnSpPr>
          <p:spPr>
            <a:xfrm flipV="1">
              <a:off x="5693081" y="3552669"/>
              <a:ext cx="1007522" cy="37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ovéPole 8">
              <a:extLst>
                <a:ext uri="{FF2B5EF4-FFF2-40B4-BE49-F238E27FC236}">
                  <a16:creationId xmlns:a16="http://schemas.microsoft.com/office/drawing/2014/main" id="{6CD2AA1B-D4D3-4F18-82A8-9A8805B640F5}"/>
                </a:ext>
              </a:extLst>
            </p:cNvPr>
            <p:cNvSpPr txBox="1"/>
            <p:nvPr/>
          </p:nvSpPr>
          <p:spPr>
            <a:xfrm>
              <a:off x="5742230" y="2293496"/>
              <a:ext cx="909223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8800" dirty="0"/>
                <a:t>U</a:t>
              </a:r>
            </a:p>
          </p:txBody>
        </p:sp>
        <p:sp>
          <p:nvSpPr>
            <p:cNvPr id="10" name="TextovéPole 9">
              <a:extLst>
                <a:ext uri="{FF2B5EF4-FFF2-40B4-BE49-F238E27FC236}">
                  <a16:creationId xmlns:a16="http://schemas.microsoft.com/office/drawing/2014/main" id="{BE089B95-CE74-4E3E-BA3F-7DF04A89F6A2}"/>
                </a:ext>
              </a:extLst>
            </p:cNvPr>
            <p:cNvSpPr txBox="1"/>
            <p:nvPr/>
          </p:nvSpPr>
          <p:spPr>
            <a:xfrm>
              <a:off x="5854440" y="3429000"/>
              <a:ext cx="797013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8800" dirty="0"/>
                <a:t>R</a:t>
              </a:r>
            </a:p>
          </p:txBody>
        </p:sp>
      </p:grp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520AC444-E7F2-42F9-A70F-C45BE673941B}"/>
              </a:ext>
            </a:extLst>
          </p:cNvPr>
          <p:cNvSpPr txBox="1"/>
          <p:nvPr/>
        </p:nvSpPr>
        <p:spPr>
          <a:xfrm>
            <a:off x="8241410" y="2833141"/>
            <a:ext cx="9092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800" dirty="0"/>
              <a:t>      </a:t>
            </a:r>
          </a:p>
        </p:txBody>
      </p: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24293BB2-5C3E-44FF-AF3A-C16192FAA3FF}"/>
              </a:ext>
            </a:extLst>
          </p:cNvPr>
          <p:cNvCxnSpPr>
            <a:cxnSpLocks/>
          </p:cNvCxnSpPr>
          <p:nvPr/>
        </p:nvCxnSpPr>
        <p:spPr>
          <a:xfrm>
            <a:off x="8166828" y="3556416"/>
            <a:ext cx="230185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91CD93BB-9529-45DA-A0EE-DCB138BFD4B9}"/>
              </a:ext>
            </a:extLst>
          </p:cNvPr>
          <p:cNvSpPr txBox="1"/>
          <p:nvPr/>
        </p:nvSpPr>
        <p:spPr>
          <a:xfrm>
            <a:off x="8847558" y="2293496"/>
            <a:ext cx="90922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800" dirty="0"/>
              <a:t>U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903899A9-D4CE-4B9C-B26A-0B00D2569315}"/>
              </a:ext>
            </a:extLst>
          </p:cNvPr>
          <p:cNvSpPr txBox="1"/>
          <p:nvPr/>
        </p:nvSpPr>
        <p:spPr>
          <a:xfrm>
            <a:off x="9671666" y="3429000"/>
            <a:ext cx="79701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800" dirty="0"/>
              <a:t>R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092C7ECE-4773-4038-801A-B1A037670775}"/>
              </a:ext>
            </a:extLst>
          </p:cNvPr>
          <p:cNvSpPr txBox="1"/>
          <p:nvPr/>
        </p:nvSpPr>
        <p:spPr>
          <a:xfrm>
            <a:off x="8435264" y="3429000"/>
            <a:ext cx="46839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800" dirty="0"/>
              <a:t>I</a:t>
            </a:r>
          </a:p>
        </p:txBody>
      </p:sp>
      <p:sp>
        <p:nvSpPr>
          <p:cNvPr id="21" name="Rovnoramenný trojúhelník 20">
            <a:extLst>
              <a:ext uri="{FF2B5EF4-FFF2-40B4-BE49-F238E27FC236}">
                <a16:creationId xmlns:a16="http://schemas.microsoft.com/office/drawing/2014/main" id="{E33740D1-6792-4F17-8327-C549F8314F7D}"/>
              </a:ext>
            </a:extLst>
          </p:cNvPr>
          <p:cNvSpPr/>
          <p:nvPr/>
        </p:nvSpPr>
        <p:spPr>
          <a:xfrm>
            <a:off x="6861962" y="2015910"/>
            <a:ext cx="4980268" cy="2758754"/>
          </a:xfrm>
          <a:prstGeom prst="triangl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Ovál 1">
            <a:extLst>
              <a:ext uri="{FF2B5EF4-FFF2-40B4-BE49-F238E27FC236}">
                <a16:creationId xmlns:a16="http://schemas.microsoft.com/office/drawing/2014/main" id="{F3CB5752-C5F9-4DEE-8143-56F76EA0BDCE}"/>
              </a:ext>
            </a:extLst>
          </p:cNvPr>
          <p:cNvSpPr/>
          <p:nvPr/>
        </p:nvSpPr>
        <p:spPr>
          <a:xfrm>
            <a:off x="9202156" y="4235903"/>
            <a:ext cx="200025" cy="21993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32934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EDF8EC9F-329C-44E9-BD0A-25820923174D}"/>
              </a:ext>
            </a:extLst>
          </p:cNvPr>
          <p:cNvSpPr txBox="1"/>
          <p:nvPr/>
        </p:nvSpPr>
        <p:spPr>
          <a:xfrm>
            <a:off x="869430" y="569626"/>
            <a:ext cx="2269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Vypočti příklady: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C462777-A60B-4641-82E9-50817A175F00}"/>
              </a:ext>
            </a:extLst>
          </p:cNvPr>
          <p:cNvSpPr txBox="1"/>
          <p:nvPr/>
        </p:nvSpPr>
        <p:spPr>
          <a:xfrm>
            <a:off x="869430" y="1349115"/>
            <a:ext cx="107080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cs-CZ" sz="2400" dirty="0"/>
              <a:t>Žárovka je  připojena ke zdroji elektrického napětí 230 V. Odpor vlákna žárovky je</a:t>
            </a:r>
          </a:p>
          <a:p>
            <a:r>
              <a:rPr lang="cs-CZ" sz="2400" dirty="0"/>
              <a:t>                  Vypočti proud procházející vláknem žárovky.       I = 0,22 A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5148D924-F001-45C7-BC29-162D922B0AE5}"/>
              </a:ext>
            </a:extLst>
          </p:cNvPr>
          <p:cNvSpPr/>
          <p:nvPr/>
        </p:nvSpPr>
        <p:spPr>
          <a:xfrm>
            <a:off x="8127220" y="1799545"/>
            <a:ext cx="2293495" cy="4796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/>
              <a:t>výsledek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C1C1624-314C-4A1E-AEA2-161CD7CF86B9}"/>
              </a:ext>
            </a:extLst>
          </p:cNvPr>
          <p:cNvSpPr txBox="1"/>
          <p:nvPr/>
        </p:nvSpPr>
        <p:spPr>
          <a:xfrm>
            <a:off x="869429" y="2683239"/>
            <a:ext cx="10583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 startAt="2"/>
            </a:pPr>
            <a:r>
              <a:rPr lang="cs-CZ" sz="2400" dirty="0"/>
              <a:t>Odpor topného tělesa vařiče je při ustálené teplotě             </a:t>
            </a:r>
            <a:r>
              <a:rPr lang="cs-CZ" sz="2400" dirty="0" smtClean="0"/>
              <a:t> Vařič </a:t>
            </a:r>
            <a:r>
              <a:rPr lang="cs-CZ" sz="2400" dirty="0"/>
              <a:t>je připojen</a:t>
            </a:r>
          </a:p>
          <a:p>
            <a:r>
              <a:rPr lang="cs-CZ" sz="2400" dirty="0"/>
              <a:t>       na napětí 230 V. Jaký proud prochází vařičem?           I = 1,64 A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26042E7A-3485-438A-88B3-3BBB2139111A}"/>
              </a:ext>
            </a:extLst>
          </p:cNvPr>
          <p:cNvSpPr/>
          <p:nvPr/>
        </p:nvSpPr>
        <p:spPr>
          <a:xfrm>
            <a:off x="7734923" y="3111893"/>
            <a:ext cx="1738859" cy="4796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/>
              <a:t>výsledek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ACB71DEE-5361-4200-81F4-7186CE8DBFBC}"/>
              </a:ext>
            </a:extLst>
          </p:cNvPr>
          <p:cNvSpPr txBox="1"/>
          <p:nvPr/>
        </p:nvSpPr>
        <p:spPr>
          <a:xfrm>
            <a:off x="749293" y="4084218"/>
            <a:ext cx="4162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3.   Rezistorem o odporu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8A1C96F3-DF60-41AD-B0AE-34CDDDC86F9D}"/>
              </a:ext>
            </a:extLst>
          </p:cNvPr>
          <p:cNvSpPr txBox="1"/>
          <p:nvPr/>
        </p:nvSpPr>
        <p:spPr>
          <a:xfrm>
            <a:off x="4776326" y="4092313"/>
            <a:ext cx="65563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prochází </a:t>
            </a:r>
            <a:r>
              <a:rPr lang="cs-CZ" sz="2400" dirty="0" smtClean="0"/>
              <a:t>proud </a:t>
            </a:r>
            <a:r>
              <a:rPr lang="cs-CZ" sz="2400" dirty="0"/>
              <a:t>10 mA. Jaké napětí naměříme mezi</a:t>
            </a:r>
          </a:p>
          <a:p>
            <a:r>
              <a:rPr lang="cs-CZ" sz="2400" dirty="0"/>
              <a:t> 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54568E51-8E7F-40F3-857B-7592B2835467}"/>
              </a:ext>
            </a:extLst>
          </p:cNvPr>
          <p:cNvSpPr txBox="1"/>
          <p:nvPr/>
        </p:nvSpPr>
        <p:spPr>
          <a:xfrm>
            <a:off x="1239996" y="4553978"/>
            <a:ext cx="9019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svorkami rezistoru?                                                                                             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3F9737E5-5AF8-4551-ADB7-0D33B6708526}"/>
              </a:ext>
            </a:extLst>
          </p:cNvPr>
          <p:cNvSpPr txBox="1"/>
          <p:nvPr/>
        </p:nvSpPr>
        <p:spPr>
          <a:xfrm>
            <a:off x="5776061" y="4553977"/>
            <a:ext cx="894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120 V</a:t>
            </a: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67326D29-5850-49E8-91A3-3A89819F29BC}"/>
              </a:ext>
            </a:extLst>
          </p:cNvPr>
          <p:cNvSpPr/>
          <p:nvPr/>
        </p:nvSpPr>
        <p:spPr>
          <a:xfrm>
            <a:off x="5429250" y="4553977"/>
            <a:ext cx="1643063" cy="4914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/>
              <a:t>výsledek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88D2E246-0A13-46AB-B567-BE2B003F2EF2}"/>
              </a:ext>
            </a:extLst>
          </p:cNvPr>
          <p:cNvSpPr txBox="1"/>
          <p:nvPr/>
        </p:nvSpPr>
        <p:spPr>
          <a:xfrm>
            <a:off x="869429" y="5398442"/>
            <a:ext cx="102063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 startAt="4"/>
            </a:pPr>
            <a:r>
              <a:rPr lang="cs-CZ" sz="2400" dirty="0"/>
              <a:t>Vláknem žárovky o odporu            prochází proud 0,05 A. Můžeme ke změření</a:t>
            </a:r>
          </a:p>
          <a:p>
            <a:r>
              <a:rPr lang="cs-CZ" sz="2400" dirty="0"/>
              <a:t>       napětí na svorkách žárovky použít voltmetr s </a:t>
            </a:r>
            <a:r>
              <a:rPr lang="cs-CZ" sz="2400" dirty="0" smtClean="0"/>
              <a:t>měřicím </a:t>
            </a:r>
            <a:r>
              <a:rPr lang="cs-CZ" sz="2400" dirty="0"/>
              <a:t>rozsahem </a:t>
            </a:r>
            <a:r>
              <a:rPr lang="cs-CZ" sz="2400" dirty="0" smtClean="0"/>
              <a:t>3 </a:t>
            </a:r>
            <a:r>
              <a:rPr lang="cs-CZ" sz="2400" dirty="0"/>
              <a:t>V ?</a:t>
            </a:r>
          </a:p>
          <a:p>
            <a:r>
              <a:rPr lang="cs-CZ" sz="2400" dirty="0"/>
              <a:t>       Nemůžeme, protože napětí je 6 V. Voltmetr by se poškodil.</a:t>
            </a: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187C84C5-66A0-4460-81EA-58A9861E677E}"/>
              </a:ext>
            </a:extLst>
          </p:cNvPr>
          <p:cNvSpPr/>
          <p:nvPr/>
        </p:nvSpPr>
        <p:spPr>
          <a:xfrm>
            <a:off x="1428750" y="6172200"/>
            <a:ext cx="7175603" cy="42657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/>
              <a:t>výsledek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E50F283F-F07D-446A-ADF4-991EE1A5C23A}"/>
              </a:ext>
            </a:extLst>
          </p:cNvPr>
          <p:cNvSpPr/>
          <p:nvPr/>
        </p:nvSpPr>
        <p:spPr>
          <a:xfrm>
            <a:off x="4656607" y="5406537"/>
            <a:ext cx="9941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>
                <a:ea typeface="SimSun" panose="02010600030101010101" pitchFamily="2" charset="-122"/>
              </a:rPr>
              <a:t>120 </a:t>
            </a:r>
            <a:r>
              <a:rPr lang="el-GR" sz="2400" dirty="0">
                <a:ea typeface="SimSun" panose="02010600030101010101" pitchFamily="2" charset="-122"/>
              </a:rPr>
              <a:t>Ω</a:t>
            </a:r>
            <a:r>
              <a:rPr lang="cs-CZ" sz="2400" dirty="0">
                <a:ea typeface="SimSun" panose="02010600030101010101" pitchFamily="2" charset="-122"/>
              </a:rPr>
              <a:t> </a:t>
            </a:r>
            <a:endParaRPr lang="cs-CZ" sz="2400" dirty="0"/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50BA6A8A-CD10-440C-A56B-AD18647685C4}"/>
              </a:ext>
            </a:extLst>
          </p:cNvPr>
          <p:cNvSpPr/>
          <p:nvPr/>
        </p:nvSpPr>
        <p:spPr>
          <a:xfrm>
            <a:off x="3893714" y="4092313"/>
            <a:ext cx="9861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>
                <a:ea typeface="SimSun" panose="02010600030101010101" pitchFamily="2" charset="-122"/>
              </a:rPr>
              <a:t>1,2 k</a:t>
            </a:r>
            <a:r>
              <a:rPr lang="el-GR" sz="2400" dirty="0">
                <a:ea typeface="SimSun" panose="02010600030101010101" pitchFamily="2" charset="-122"/>
              </a:rPr>
              <a:t>Ω</a:t>
            </a:r>
            <a:endParaRPr lang="cs-CZ" sz="2400" dirty="0"/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3073A423-2B4D-451A-8CC0-B51A016FA370}"/>
              </a:ext>
            </a:extLst>
          </p:cNvPr>
          <p:cNvSpPr/>
          <p:nvPr/>
        </p:nvSpPr>
        <p:spPr>
          <a:xfrm>
            <a:off x="7699057" y="2688545"/>
            <a:ext cx="10021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>
                <a:ea typeface="SimSun" panose="02010600030101010101" pitchFamily="2" charset="-122"/>
              </a:rPr>
              <a:t>140 </a:t>
            </a:r>
            <a:r>
              <a:rPr lang="el-GR" sz="2400" dirty="0">
                <a:ea typeface="SimSun" panose="02010600030101010101" pitchFamily="2" charset="-122"/>
              </a:rPr>
              <a:t>Ω</a:t>
            </a:r>
            <a:r>
              <a:rPr lang="cs-CZ" sz="2400" dirty="0">
                <a:ea typeface="SimSun" panose="02010600030101010101" pitchFamily="2" charset="-122"/>
              </a:rPr>
              <a:t>.</a:t>
            </a:r>
            <a:endParaRPr lang="cs-CZ" sz="2400" dirty="0"/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7452F306-9430-4BA1-9EDB-7295C40C286A}"/>
              </a:ext>
            </a:extLst>
          </p:cNvPr>
          <p:cNvSpPr/>
          <p:nvPr/>
        </p:nvSpPr>
        <p:spPr>
          <a:xfrm>
            <a:off x="1005841" y="1705751"/>
            <a:ext cx="12279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>
                <a:ea typeface="SimSun" panose="02010600030101010101" pitchFamily="2" charset="-122"/>
              </a:rPr>
              <a:t>1045 </a:t>
            </a:r>
            <a:r>
              <a:rPr lang="el-GR" sz="2400" dirty="0">
                <a:ea typeface="SimSun" panose="02010600030101010101" pitchFamily="2" charset="-122"/>
              </a:rPr>
              <a:t>Ω</a:t>
            </a:r>
            <a:r>
              <a:rPr lang="cs-CZ" sz="2400" dirty="0">
                <a:ea typeface="SimSun" panose="02010600030101010101" pitchFamily="2" charset="-122"/>
              </a:rPr>
              <a:t>. </a:t>
            </a:r>
            <a:r>
              <a:rPr lang="cs-CZ" sz="2400" dirty="0" smtClean="0">
                <a:ea typeface="SimSun" panose="02010600030101010101" pitchFamily="2" charset="-122"/>
              </a:rPr>
              <a:t>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89452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9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F3883BA7-3B14-472F-9973-4C56C60E220D}"/>
              </a:ext>
            </a:extLst>
          </p:cNvPr>
          <p:cNvSpPr txBox="1"/>
          <p:nvPr/>
        </p:nvSpPr>
        <p:spPr>
          <a:xfrm>
            <a:off x="514350" y="714375"/>
            <a:ext cx="62154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Budeme zkoumat, jaký vliv má velikost napětí na</a:t>
            </a:r>
          </a:p>
          <a:p>
            <a:r>
              <a:rPr lang="cs-CZ" sz="2400" dirty="0"/>
              <a:t>procházející proud v uzavřeném </a:t>
            </a:r>
            <a:r>
              <a:rPr lang="cs-CZ" sz="2400" dirty="0" smtClean="0"/>
              <a:t>elektrickém</a:t>
            </a:r>
            <a:endParaRPr lang="cs-CZ" sz="2400" dirty="0"/>
          </a:p>
          <a:p>
            <a:r>
              <a:rPr lang="cs-CZ" sz="2400" dirty="0"/>
              <a:t>obvodě. Do obvodu jsme zapojili rezistor o</a:t>
            </a:r>
          </a:p>
          <a:p>
            <a:r>
              <a:rPr lang="cs-CZ" sz="2400" dirty="0"/>
              <a:t>hodnotě R = 100 ohmů.</a:t>
            </a:r>
          </a:p>
        </p:txBody>
      </p:sp>
      <p:cxnSp>
        <p:nvCxnSpPr>
          <p:cNvPr id="45" name="Přímá spojnice 44">
            <a:extLst>
              <a:ext uri="{FF2B5EF4-FFF2-40B4-BE49-F238E27FC236}">
                <a16:creationId xmlns:a16="http://schemas.microsoft.com/office/drawing/2014/main" id="{CAE9165E-537C-402F-B583-83BD42D60369}"/>
              </a:ext>
            </a:extLst>
          </p:cNvPr>
          <p:cNvCxnSpPr>
            <a:cxnSpLocks/>
            <a:stCxn id="8" idx="6"/>
            <a:endCxn id="10" idx="2"/>
          </p:cNvCxnSpPr>
          <p:nvPr/>
        </p:nvCxnSpPr>
        <p:spPr>
          <a:xfrm flipV="1">
            <a:off x="3388654" y="3429000"/>
            <a:ext cx="1054705" cy="952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39">
            <a:extLst>
              <a:ext uri="{FF2B5EF4-FFF2-40B4-BE49-F238E27FC236}">
                <a16:creationId xmlns:a16="http://schemas.microsoft.com/office/drawing/2014/main" id="{2CCC06BD-1DF0-480C-B806-CA2A75717A27}"/>
              </a:ext>
            </a:extLst>
          </p:cNvPr>
          <p:cNvCxnSpPr>
            <a:cxnSpLocks/>
          </p:cNvCxnSpPr>
          <p:nvPr/>
        </p:nvCxnSpPr>
        <p:spPr>
          <a:xfrm>
            <a:off x="4628356" y="3399498"/>
            <a:ext cx="2248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Skupina 40">
            <a:extLst>
              <a:ext uri="{FF2B5EF4-FFF2-40B4-BE49-F238E27FC236}">
                <a16:creationId xmlns:a16="http://schemas.microsoft.com/office/drawing/2014/main" id="{97C7AC43-EECF-450F-B312-D983DAF95C2C}"/>
              </a:ext>
            </a:extLst>
          </p:cNvPr>
          <p:cNvGrpSpPr/>
          <p:nvPr/>
        </p:nvGrpSpPr>
        <p:grpSpPr>
          <a:xfrm>
            <a:off x="4843720" y="3083240"/>
            <a:ext cx="614362" cy="611387"/>
            <a:chOff x="5060734" y="4087940"/>
            <a:chExt cx="614362" cy="611387"/>
          </a:xfrm>
        </p:grpSpPr>
        <p:sp>
          <p:nvSpPr>
            <p:cNvPr id="38" name="TextovéPole 37">
              <a:extLst>
                <a:ext uri="{FF2B5EF4-FFF2-40B4-BE49-F238E27FC236}">
                  <a16:creationId xmlns:a16="http://schemas.microsoft.com/office/drawing/2014/main" id="{9F036D22-FDC3-48F0-94A6-2E775F91835C}"/>
                </a:ext>
              </a:extLst>
            </p:cNvPr>
            <p:cNvSpPr txBox="1"/>
            <p:nvPr/>
          </p:nvSpPr>
          <p:spPr>
            <a:xfrm>
              <a:off x="5161904" y="4087940"/>
              <a:ext cx="4219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3200" dirty="0"/>
                <a:t>A</a:t>
              </a:r>
            </a:p>
          </p:txBody>
        </p:sp>
        <p:sp>
          <p:nvSpPr>
            <p:cNvPr id="35" name="Ovál 34">
              <a:extLst>
                <a:ext uri="{FF2B5EF4-FFF2-40B4-BE49-F238E27FC236}">
                  <a16:creationId xmlns:a16="http://schemas.microsoft.com/office/drawing/2014/main" id="{98EF5134-8A7F-49D1-AA37-731C051A67C3}"/>
                </a:ext>
              </a:extLst>
            </p:cNvPr>
            <p:cNvSpPr/>
            <p:nvPr/>
          </p:nvSpPr>
          <p:spPr>
            <a:xfrm rot="299275">
              <a:off x="5060734" y="4113539"/>
              <a:ext cx="614362" cy="58578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27" name="Přímá spojnice 26">
            <a:extLst>
              <a:ext uri="{FF2B5EF4-FFF2-40B4-BE49-F238E27FC236}">
                <a16:creationId xmlns:a16="http://schemas.microsoft.com/office/drawing/2014/main" id="{CECB883A-7926-459A-9F9C-FB46EDF98CC2}"/>
              </a:ext>
            </a:extLst>
          </p:cNvPr>
          <p:cNvCxnSpPr>
            <a:cxnSpLocks/>
          </p:cNvCxnSpPr>
          <p:nvPr/>
        </p:nvCxnSpPr>
        <p:spPr>
          <a:xfrm flipV="1">
            <a:off x="3511083" y="4980175"/>
            <a:ext cx="1110922" cy="215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ál 4">
            <a:extLst>
              <a:ext uri="{FF2B5EF4-FFF2-40B4-BE49-F238E27FC236}">
                <a16:creationId xmlns:a16="http://schemas.microsoft.com/office/drawing/2014/main" id="{A09A000A-4EB3-474F-8472-BB36B9AC1258}"/>
              </a:ext>
            </a:extLst>
          </p:cNvPr>
          <p:cNvSpPr/>
          <p:nvPr/>
        </p:nvSpPr>
        <p:spPr>
          <a:xfrm>
            <a:off x="3418214" y="5318881"/>
            <a:ext cx="185737" cy="1857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F206BDA1-63D2-4A3E-A429-872EE1D9C75C}"/>
              </a:ext>
            </a:extLst>
          </p:cNvPr>
          <p:cNvSpPr/>
          <p:nvPr/>
        </p:nvSpPr>
        <p:spPr>
          <a:xfrm>
            <a:off x="4535488" y="5331203"/>
            <a:ext cx="185737" cy="1857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A083F1A5-8723-4C33-A91F-0BB086F9DD44}"/>
              </a:ext>
            </a:extLst>
          </p:cNvPr>
          <p:cNvSpPr/>
          <p:nvPr/>
        </p:nvSpPr>
        <p:spPr>
          <a:xfrm>
            <a:off x="5671878" y="3353214"/>
            <a:ext cx="185737" cy="1857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4048E78B-24FD-4D6D-9A01-917BF6FE0C38}"/>
              </a:ext>
            </a:extLst>
          </p:cNvPr>
          <p:cNvSpPr/>
          <p:nvPr/>
        </p:nvSpPr>
        <p:spPr>
          <a:xfrm>
            <a:off x="3202917" y="3345654"/>
            <a:ext cx="185737" cy="1857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0B1F4D44-10EE-409C-A1C6-509BC0508CF1}"/>
              </a:ext>
            </a:extLst>
          </p:cNvPr>
          <p:cNvSpPr/>
          <p:nvPr/>
        </p:nvSpPr>
        <p:spPr>
          <a:xfrm>
            <a:off x="2492470" y="3376609"/>
            <a:ext cx="185737" cy="1857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EB35CB46-6EB3-4839-8B22-4EEE2193951B}"/>
              </a:ext>
            </a:extLst>
          </p:cNvPr>
          <p:cNvSpPr/>
          <p:nvPr/>
        </p:nvSpPr>
        <p:spPr>
          <a:xfrm>
            <a:off x="4443359" y="3336131"/>
            <a:ext cx="185737" cy="1857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DA4F2E83-7871-4A52-A71C-5021BAFE082D}"/>
              </a:ext>
            </a:extLst>
          </p:cNvPr>
          <p:cNvSpPr/>
          <p:nvPr/>
        </p:nvSpPr>
        <p:spPr>
          <a:xfrm>
            <a:off x="821532" y="4735889"/>
            <a:ext cx="185737" cy="1857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409ECEE8-6C02-49C1-8CFE-F305958C5808}"/>
              </a:ext>
            </a:extLst>
          </p:cNvPr>
          <p:cNvSpPr/>
          <p:nvPr/>
        </p:nvSpPr>
        <p:spPr>
          <a:xfrm>
            <a:off x="821532" y="4088605"/>
            <a:ext cx="185737" cy="1857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Znak plus 12">
            <a:extLst>
              <a:ext uri="{FF2B5EF4-FFF2-40B4-BE49-F238E27FC236}">
                <a16:creationId xmlns:a16="http://schemas.microsoft.com/office/drawing/2014/main" id="{4302A87D-C986-41CD-AE01-661B979E6B03}"/>
              </a:ext>
            </a:extLst>
          </p:cNvPr>
          <p:cNvSpPr/>
          <p:nvPr/>
        </p:nvSpPr>
        <p:spPr>
          <a:xfrm>
            <a:off x="279401" y="3965763"/>
            <a:ext cx="469898" cy="431422"/>
          </a:xfrm>
          <a:prstGeom prst="mathPlu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Znak minus 13">
            <a:extLst>
              <a:ext uri="{FF2B5EF4-FFF2-40B4-BE49-F238E27FC236}">
                <a16:creationId xmlns:a16="http://schemas.microsoft.com/office/drawing/2014/main" id="{8240F49E-1F5C-45BF-A3A8-ABFD553022E8}"/>
              </a:ext>
            </a:extLst>
          </p:cNvPr>
          <p:cNvSpPr/>
          <p:nvPr/>
        </p:nvSpPr>
        <p:spPr>
          <a:xfrm>
            <a:off x="303212" y="4560375"/>
            <a:ext cx="446087" cy="536765"/>
          </a:xfrm>
          <a:prstGeom prst="mathMin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922F3F1C-939D-4EDB-8E83-3164117B52F0}"/>
              </a:ext>
            </a:extLst>
          </p:cNvPr>
          <p:cNvSpPr/>
          <p:nvPr/>
        </p:nvSpPr>
        <p:spPr>
          <a:xfrm>
            <a:off x="3634756" y="4826376"/>
            <a:ext cx="900732" cy="307598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30" name="Přímá spojnice 29">
            <a:extLst>
              <a:ext uri="{FF2B5EF4-FFF2-40B4-BE49-F238E27FC236}">
                <a16:creationId xmlns:a16="http://schemas.microsoft.com/office/drawing/2014/main" id="{AA308C3C-24A9-46BF-B214-3704D13AA560}"/>
              </a:ext>
            </a:extLst>
          </p:cNvPr>
          <p:cNvCxnSpPr>
            <a:cxnSpLocks/>
          </p:cNvCxnSpPr>
          <p:nvPr/>
        </p:nvCxnSpPr>
        <p:spPr>
          <a:xfrm>
            <a:off x="3532370" y="4980175"/>
            <a:ext cx="1" cy="3154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>
            <a:extLst>
              <a:ext uri="{FF2B5EF4-FFF2-40B4-BE49-F238E27FC236}">
                <a16:creationId xmlns:a16="http://schemas.microsoft.com/office/drawing/2014/main" id="{BA43AB40-243B-4031-BDBB-D5D0734DDADE}"/>
              </a:ext>
            </a:extLst>
          </p:cNvPr>
          <p:cNvCxnSpPr>
            <a:cxnSpLocks/>
          </p:cNvCxnSpPr>
          <p:nvPr/>
        </p:nvCxnSpPr>
        <p:spPr>
          <a:xfrm>
            <a:off x="4640797" y="4990966"/>
            <a:ext cx="1" cy="3154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33">
            <a:extLst>
              <a:ext uri="{FF2B5EF4-FFF2-40B4-BE49-F238E27FC236}">
                <a16:creationId xmlns:a16="http://schemas.microsoft.com/office/drawing/2014/main" id="{0CD3BC3B-137C-45C6-AFD9-7BFBC034CF0E}"/>
              </a:ext>
            </a:extLst>
          </p:cNvPr>
          <p:cNvCxnSpPr>
            <a:cxnSpLocks/>
          </p:cNvCxnSpPr>
          <p:nvPr/>
        </p:nvCxnSpPr>
        <p:spPr>
          <a:xfrm flipV="1">
            <a:off x="2623485" y="3147881"/>
            <a:ext cx="714375" cy="25044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42">
            <a:extLst>
              <a:ext uri="{FF2B5EF4-FFF2-40B4-BE49-F238E27FC236}">
                <a16:creationId xmlns:a16="http://schemas.microsoft.com/office/drawing/2014/main" id="{F72515D1-8B5A-44A1-ADB7-9DDE10A09411}"/>
              </a:ext>
            </a:extLst>
          </p:cNvPr>
          <p:cNvCxnSpPr>
            <a:cxnSpLocks/>
          </p:cNvCxnSpPr>
          <p:nvPr/>
        </p:nvCxnSpPr>
        <p:spPr>
          <a:xfrm>
            <a:off x="5453342" y="3429000"/>
            <a:ext cx="2248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nice 48">
            <a:extLst>
              <a:ext uri="{FF2B5EF4-FFF2-40B4-BE49-F238E27FC236}">
                <a16:creationId xmlns:a16="http://schemas.microsoft.com/office/drawing/2014/main" id="{B9AA36FA-7F24-4D0F-8E2B-F62CCDFDE6C0}"/>
              </a:ext>
            </a:extLst>
          </p:cNvPr>
          <p:cNvCxnSpPr>
            <a:cxnSpLocks/>
            <a:stCxn id="12" idx="0"/>
          </p:cNvCxnSpPr>
          <p:nvPr/>
        </p:nvCxnSpPr>
        <p:spPr>
          <a:xfrm flipH="1" flipV="1">
            <a:off x="914400" y="3429000"/>
            <a:ext cx="1" cy="65960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50">
            <a:extLst>
              <a:ext uri="{FF2B5EF4-FFF2-40B4-BE49-F238E27FC236}">
                <a16:creationId xmlns:a16="http://schemas.microsoft.com/office/drawing/2014/main" id="{48B93E6D-7A8E-4A0C-9E84-D4D9BE1AC02B}"/>
              </a:ext>
            </a:extLst>
          </p:cNvPr>
          <p:cNvCxnSpPr>
            <a:cxnSpLocks/>
          </p:cNvCxnSpPr>
          <p:nvPr/>
        </p:nvCxnSpPr>
        <p:spPr>
          <a:xfrm>
            <a:off x="914400" y="3446083"/>
            <a:ext cx="157807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Přímá spojnice 62">
            <a:extLst>
              <a:ext uri="{FF2B5EF4-FFF2-40B4-BE49-F238E27FC236}">
                <a16:creationId xmlns:a16="http://schemas.microsoft.com/office/drawing/2014/main" id="{74EEA7D3-C7CE-43AB-A346-79014815652D}"/>
              </a:ext>
            </a:extLst>
          </p:cNvPr>
          <p:cNvCxnSpPr>
            <a:stCxn id="7" idx="4"/>
          </p:cNvCxnSpPr>
          <p:nvPr/>
        </p:nvCxnSpPr>
        <p:spPr>
          <a:xfrm flipH="1">
            <a:off x="5764746" y="3538952"/>
            <a:ext cx="1" cy="18851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Přímá spojnice 64">
            <a:extLst>
              <a:ext uri="{FF2B5EF4-FFF2-40B4-BE49-F238E27FC236}">
                <a16:creationId xmlns:a16="http://schemas.microsoft.com/office/drawing/2014/main" id="{6446D6BD-DE97-4144-898F-6011C50CAC96}"/>
              </a:ext>
            </a:extLst>
          </p:cNvPr>
          <p:cNvCxnSpPr>
            <a:stCxn id="6" idx="6"/>
          </p:cNvCxnSpPr>
          <p:nvPr/>
        </p:nvCxnSpPr>
        <p:spPr>
          <a:xfrm>
            <a:off x="4721225" y="5424072"/>
            <a:ext cx="104352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Přímá spojnice 66">
            <a:extLst>
              <a:ext uri="{FF2B5EF4-FFF2-40B4-BE49-F238E27FC236}">
                <a16:creationId xmlns:a16="http://schemas.microsoft.com/office/drawing/2014/main" id="{EC76F87B-4D99-49DD-8DD1-28AF25E581FD}"/>
              </a:ext>
            </a:extLst>
          </p:cNvPr>
          <p:cNvCxnSpPr>
            <a:cxnSpLocks/>
            <a:stCxn id="11" idx="4"/>
          </p:cNvCxnSpPr>
          <p:nvPr/>
        </p:nvCxnSpPr>
        <p:spPr>
          <a:xfrm flipH="1">
            <a:off x="904842" y="4921627"/>
            <a:ext cx="9559" cy="502445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Přímá spojnice 68">
            <a:extLst>
              <a:ext uri="{FF2B5EF4-FFF2-40B4-BE49-F238E27FC236}">
                <a16:creationId xmlns:a16="http://schemas.microsoft.com/office/drawing/2014/main" id="{9D7E37EF-1A2F-498F-B3A6-C88407CF0156}"/>
              </a:ext>
            </a:extLst>
          </p:cNvPr>
          <p:cNvCxnSpPr>
            <a:cxnSpLocks/>
            <a:endCxn id="5" idx="2"/>
          </p:cNvCxnSpPr>
          <p:nvPr/>
        </p:nvCxnSpPr>
        <p:spPr>
          <a:xfrm flipV="1">
            <a:off x="904843" y="5411750"/>
            <a:ext cx="2513371" cy="12322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bdélník 35">
            <a:extLst>
              <a:ext uri="{FF2B5EF4-FFF2-40B4-BE49-F238E27FC236}">
                <a16:creationId xmlns:a16="http://schemas.microsoft.com/office/drawing/2014/main" id="{C983BB8B-640C-48ED-9460-3EFD8D722D0E}"/>
              </a:ext>
            </a:extLst>
          </p:cNvPr>
          <p:cNvSpPr/>
          <p:nvPr/>
        </p:nvSpPr>
        <p:spPr>
          <a:xfrm>
            <a:off x="3720764" y="4828219"/>
            <a:ext cx="760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100 </a:t>
            </a:r>
            <a:r>
              <a:rPr lang="el-GR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Ω</a:t>
            </a:r>
            <a:endParaRPr lang="cs-CZ" dirty="0"/>
          </a:p>
        </p:txBody>
      </p:sp>
      <p:sp>
        <p:nvSpPr>
          <p:cNvPr id="37" name="Obdélník 36">
            <a:extLst>
              <a:ext uri="{FF2B5EF4-FFF2-40B4-BE49-F238E27FC236}">
                <a16:creationId xmlns:a16="http://schemas.microsoft.com/office/drawing/2014/main" id="{87BB1CEB-257C-42A3-B515-0366042575FF}"/>
              </a:ext>
            </a:extLst>
          </p:cNvPr>
          <p:cNvSpPr/>
          <p:nvPr/>
        </p:nvSpPr>
        <p:spPr>
          <a:xfrm>
            <a:off x="-1672756" y="3028056"/>
            <a:ext cx="760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100 </a:t>
            </a:r>
            <a:r>
              <a:rPr lang="el-GR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Ω</a:t>
            </a:r>
            <a:endParaRPr lang="cs-CZ" dirty="0"/>
          </a:p>
        </p:txBody>
      </p:sp>
      <p:sp>
        <p:nvSpPr>
          <p:cNvPr id="39" name="Obdélník 38">
            <a:extLst>
              <a:ext uri="{FF2B5EF4-FFF2-40B4-BE49-F238E27FC236}">
                <a16:creationId xmlns:a16="http://schemas.microsoft.com/office/drawing/2014/main" id="{DC758DC0-4D87-4277-A879-5ABD00B8DD50}"/>
              </a:ext>
            </a:extLst>
          </p:cNvPr>
          <p:cNvSpPr/>
          <p:nvPr/>
        </p:nvSpPr>
        <p:spPr>
          <a:xfrm>
            <a:off x="-1672756" y="2468701"/>
            <a:ext cx="760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100 </a:t>
            </a:r>
            <a:r>
              <a:rPr lang="el-GR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Ω</a:t>
            </a:r>
            <a:endParaRPr lang="cs-CZ" dirty="0"/>
          </a:p>
        </p:txBody>
      </p:sp>
      <p:sp>
        <p:nvSpPr>
          <p:cNvPr id="42" name="Obdélník 41">
            <a:extLst>
              <a:ext uri="{FF2B5EF4-FFF2-40B4-BE49-F238E27FC236}">
                <a16:creationId xmlns:a16="http://schemas.microsoft.com/office/drawing/2014/main" id="{BCBB71B2-C514-4BE8-8128-3AE0EF821639}"/>
              </a:ext>
            </a:extLst>
          </p:cNvPr>
          <p:cNvSpPr/>
          <p:nvPr/>
        </p:nvSpPr>
        <p:spPr>
          <a:xfrm>
            <a:off x="-1631056" y="1914703"/>
            <a:ext cx="760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100 </a:t>
            </a:r>
            <a:r>
              <a:rPr lang="el-GR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Ω</a:t>
            </a:r>
            <a:endParaRPr lang="cs-CZ" dirty="0"/>
          </a:p>
        </p:txBody>
      </p:sp>
      <p:sp>
        <p:nvSpPr>
          <p:cNvPr id="44" name="Obdélník 43">
            <a:extLst>
              <a:ext uri="{FF2B5EF4-FFF2-40B4-BE49-F238E27FC236}">
                <a16:creationId xmlns:a16="http://schemas.microsoft.com/office/drawing/2014/main" id="{5A5C2626-5944-4CF7-B280-AC2A3C7A5168}"/>
              </a:ext>
            </a:extLst>
          </p:cNvPr>
          <p:cNvSpPr/>
          <p:nvPr/>
        </p:nvSpPr>
        <p:spPr>
          <a:xfrm>
            <a:off x="-1672756" y="1499205"/>
            <a:ext cx="760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100 </a:t>
            </a:r>
            <a:r>
              <a:rPr lang="el-GR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Ω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200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2EB6BDD8-08F4-47B0-802A-9B00AAD3C187}"/>
              </a:ext>
            </a:extLst>
          </p:cNvPr>
          <p:cNvSpPr/>
          <p:nvPr/>
        </p:nvSpPr>
        <p:spPr>
          <a:xfrm>
            <a:off x="2763187" y="1431162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b="0" i="0" u="none" strike="noStrike" dirty="0" err="1">
                <a:solidFill>
                  <a:srgbClr val="323D4F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cs-CZ" b="0" i="0" u="none" strike="noStrike" dirty="0">
                <a:solidFill>
                  <a:srgbClr val="323D4F"/>
                </a:solidFill>
                <a:effectLst/>
                <a:latin typeface="Arial" panose="020B0604020202020204" pitchFamily="34" charset="0"/>
              </a:rPr>
              <a:t>. Wikimedia.org: </a:t>
            </a:r>
            <a:r>
              <a:rPr lang="cs-CZ" b="0" i="1" u="none" strike="noStrike" dirty="0">
                <a:solidFill>
                  <a:srgbClr val="323D4F"/>
                </a:solidFill>
                <a:effectLst/>
                <a:latin typeface="Arial" panose="020B0604020202020204" pitchFamily="34" charset="0"/>
              </a:rPr>
              <a:t>Georg Simon Ohm3</a:t>
            </a:r>
            <a:r>
              <a:rPr lang="cs-CZ" b="0" i="0" u="none" strike="noStrike" dirty="0">
                <a:solidFill>
                  <a:srgbClr val="323D4F"/>
                </a:solidFill>
                <a:effectLst/>
                <a:latin typeface="Arial" panose="020B0604020202020204" pitchFamily="34" charset="0"/>
              </a:rPr>
              <a:t> [online]. 2011-10-12 [cit. 2019-02-04]. Dostupný pod licencí Public </a:t>
            </a:r>
            <a:r>
              <a:rPr lang="cs-CZ" b="0" i="0" u="none" strike="noStrike" dirty="0" err="1">
                <a:solidFill>
                  <a:srgbClr val="323D4F"/>
                </a:solidFill>
                <a:effectLst/>
                <a:latin typeface="Arial" panose="020B0604020202020204" pitchFamily="34" charset="0"/>
              </a:rPr>
              <a:t>domain</a:t>
            </a:r>
            <a:r>
              <a:rPr lang="cs-CZ" b="0" i="0" u="none" strike="noStrike" dirty="0">
                <a:solidFill>
                  <a:srgbClr val="323D4F"/>
                </a:solidFill>
                <a:effectLst/>
                <a:latin typeface="Arial" panose="020B0604020202020204" pitchFamily="34" charset="0"/>
              </a:rPr>
              <a:t> na WWW: &lt;</a:t>
            </a:r>
            <a:r>
              <a:rPr lang="cs-CZ" b="0" i="0" u="none" strike="noStrike" dirty="0">
                <a:solidFill>
                  <a:srgbClr val="323D4F"/>
                </a:solidFill>
                <a:effectLst/>
                <a:latin typeface="Arial" panose="020B0604020202020204" pitchFamily="34" charset="0"/>
                <a:hlinkClick r:id="rId2"/>
              </a:rPr>
              <a:t>https://commons.wikimedia.org/wiki/File:Georg_Simon_Ohm3.jpg</a:t>
            </a:r>
            <a:r>
              <a:rPr lang="cs-CZ" b="0" i="0" u="none" strike="noStrike" dirty="0">
                <a:solidFill>
                  <a:srgbClr val="323D4F"/>
                </a:solidFill>
                <a:effectLst/>
                <a:latin typeface="Arial" panose="020B0604020202020204" pitchFamily="34" charset="0"/>
              </a:rPr>
              <a:t>&gt;.</a:t>
            </a: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4D8B939-7881-4ED3-9F58-F83FCA3842DC}"/>
              </a:ext>
            </a:extLst>
          </p:cNvPr>
          <p:cNvSpPr txBox="1"/>
          <p:nvPr/>
        </p:nvSpPr>
        <p:spPr>
          <a:xfrm>
            <a:off x="2763187" y="2922777"/>
            <a:ext cx="8252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Autorem obrázků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rezistorů,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schémat, grafu a fotografií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měřicích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přístrojů je 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Zdeněk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Hanzelín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99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1C467D93-0244-4A3F-AA95-E3FC7DE14317}"/>
              </a:ext>
            </a:extLst>
          </p:cNvPr>
          <p:cNvCxnSpPr>
            <a:cxnSpLocks/>
            <a:stCxn id="10" idx="6"/>
            <a:endCxn id="12" idx="2"/>
          </p:cNvCxnSpPr>
          <p:nvPr/>
        </p:nvCxnSpPr>
        <p:spPr>
          <a:xfrm flipV="1">
            <a:off x="3388654" y="3429000"/>
            <a:ext cx="1054705" cy="952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8BFB9910-BC85-4757-A322-50C123AE49DE}"/>
              </a:ext>
            </a:extLst>
          </p:cNvPr>
          <p:cNvCxnSpPr>
            <a:cxnSpLocks/>
          </p:cNvCxnSpPr>
          <p:nvPr/>
        </p:nvCxnSpPr>
        <p:spPr>
          <a:xfrm>
            <a:off x="4628356" y="3399498"/>
            <a:ext cx="2248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7A44A526-1991-44BD-B486-9355ACB2476E}"/>
              </a:ext>
            </a:extLst>
          </p:cNvPr>
          <p:cNvGrpSpPr/>
          <p:nvPr/>
        </p:nvGrpSpPr>
        <p:grpSpPr>
          <a:xfrm>
            <a:off x="4843720" y="3083240"/>
            <a:ext cx="614362" cy="611387"/>
            <a:chOff x="5060734" y="4087940"/>
            <a:chExt cx="614362" cy="611387"/>
          </a:xfrm>
        </p:grpSpPr>
        <p:sp>
          <p:nvSpPr>
            <p:cNvPr id="31" name="TextovéPole 30">
              <a:extLst>
                <a:ext uri="{FF2B5EF4-FFF2-40B4-BE49-F238E27FC236}">
                  <a16:creationId xmlns:a16="http://schemas.microsoft.com/office/drawing/2014/main" id="{05D486F2-AF7D-4DF8-B427-1F033F41D4FA}"/>
                </a:ext>
              </a:extLst>
            </p:cNvPr>
            <p:cNvSpPr txBox="1"/>
            <p:nvPr/>
          </p:nvSpPr>
          <p:spPr>
            <a:xfrm>
              <a:off x="5161904" y="4087940"/>
              <a:ext cx="4219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3200" dirty="0"/>
                <a:t>A</a:t>
              </a:r>
            </a:p>
          </p:txBody>
        </p:sp>
        <p:sp>
          <p:nvSpPr>
            <p:cNvPr id="32" name="Ovál 31">
              <a:extLst>
                <a:ext uri="{FF2B5EF4-FFF2-40B4-BE49-F238E27FC236}">
                  <a16:creationId xmlns:a16="http://schemas.microsoft.com/office/drawing/2014/main" id="{B5EAD541-0242-44FC-8E50-3C7D22BDF6AD}"/>
                </a:ext>
              </a:extLst>
            </p:cNvPr>
            <p:cNvSpPr/>
            <p:nvPr/>
          </p:nvSpPr>
          <p:spPr>
            <a:xfrm rot="299275">
              <a:off x="5060734" y="4113539"/>
              <a:ext cx="614362" cy="58578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73238C08-B98B-45B8-A68F-1A096F74691D}"/>
              </a:ext>
            </a:extLst>
          </p:cNvPr>
          <p:cNvCxnSpPr>
            <a:cxnSpLocks/>
          </p:cNvCxnSpPr>
          <p:nvPr/>
        </p:nvCxnSpPr>
        <p:spPr>
          <a:xfrm flipV="1">
            <a:off x="3511083" y="4980175"/>
            <a:ext cx="1110922" cy="215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ál 6">
            <a:extLst>
              <a:ext uri="{FF2B5EF4-FFF2-40B4-BE49-F238E27FC236}">
                <a16:creationId xmlns:a16="http://schemas.microsoft.com/office/drawing/2014/main" id="{6C870439-09DC-4FEA-A0AC-10DE03D56549}"/>
              </a:ext>
            </a:extLst>
          </p:cNvPr>
          <p:cNvSpPr/>
          <p:nvPr/>
        </p:nvSpPr>
        <p:spPr>
          <a:xfrm>
            <a:off x="3418214" y="5318881"/>
            <a:ext cx="185737" cy="1857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ADA0697D-4E51-492A-BED6-060B677ADBF2}"/>
              </a:ext>
            </a:extLst>
          </p:cNvPr>
          <p:cNvSpPr/>
          <p:nvPr/>
        </p:nvSpPr>
        <p:spPr>
          <a:xfrm>
            <a:off x="4535488" y="5331203"/>
            <a:ext cx="185737" cy="1857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45592C61-5D66-472F-ACAB-208609A05DF9}"/>
              </a:ext>
            </a:extLst>
          </p:cNvPr>
          <p:cNvSpPr/>
          <p:nvPr/>
        </p:nvSpPr>
        <p:spPr>
          <a:xfrm>
            <a:off x="5671878" y="3353214"/>
            <a:ext cx="185737" cy="1857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DC652B89-4FF7-4ADD-AD78-86387F86EB44}"/>
              </a:ext>
            </a:extLst>
          </p:cNvPr>
          <p:cNvSpPr/>
          <p:nvPr/>
        </p:nvSpPr>
        <p:spPr>
          <a:xfrm>
            <a:off x="3202917" y="3345654"/>
            <a:ext cx="185737" cy="1857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4E5FC72C-D377-49AA-A4FB-B357C075D657}"/>
              </a:ext>
            </a:extLst>
          </p:cNvPr>
          <p:cNvSpPr/>
          <p:nvPr/>
        </p:nvSpPr>
        <p:spPr>
          <a:xfrm>
            <a:off x="2492470" y="3376609"/>
            <a:ext cx="185737" cy="1857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5F72B1F0-7B9C-47C0-9B1A-86E66D99B465}"/>
              </a:ext>
            </a:extLst>
          </p:cNvPr>
          <p:cNvSpPr/>
          <p:nvPr/>
        </p:nvSpPr>
        <p:spPr>
          <a:xfrm>
            <a:off x="4443359" y="3336131"/>
            <a:ext cx="185737" cy="1857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A421A41C-0B42-4B9F-9170-58403A2EA6D5}"/>
              </a:ext>
            </a:extLst>
          </p:cNvPr>
          <p:cNvSpPr/>
          <p:nvPr/>
        </p:nvSpPr>
        <p:spPr>
          <a:xfrm>
            <a:off x="821532" y="4735889"/>
            <a:ext cx="185737" cy="1857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36D12361-8ECE-4112-972B-75E9FFA11AFF}"/>
              </a:ext>
            </a:extLst>
          </p:cNvPr>
          <p:cNvSpPr/>
          <p:nvPr/>
        </p:nvSpPr>
        <p:spPr>
          <a:xfrm>
            <a:off x="821532" y="4088605"/>
            <a:ext cx="185737" cy="1857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Znak plus 14">
            <a:extLst>
              <a:ext uri="{FF2B5EF4-FFF2-40B4-BE49-F238E27FC236}">
                <a16:creationId xmlns:a16="http://schemas.microsoft.com/office/drawing/2014/main" id="{79933C6D-926E-4A17-8145-84F6CCE44FCD}"/>
              </a:ext>
            </a:extLst>
          </p:cNvPr>
          <p:cNvSpPr/>
          <p:nvPr/>
        </p:nvSpPr>
        <p:spPr>
          <a:xfrm>
            <a:off x="279401" y="3965763"/>
            <a:ext cx="469898" cy="431422"/>
          </a:xfrm>
          <a:prstGeom prst="mathPlu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Znak minus 15">
            <a:extLst>
              <a:ext uri="{FF2B5EF4-FFF2-40B4-BE49-F238E27FC236}">
                <a16:creationId xmlns:a16="http://schemas.microsoft.com/office/drawing/2014/main" id="{C092FFF6-438E-402D-A796-29984B1D1D2F}"/>
              </a:ext>
            </a:extLst>
          </p:cNvPr>
          <p:cNvSpPr/>
          <p:nvPr/>
        </p:nvSpPr>
        <p:spPr>
          <a:xfrm>
            <a:off x="303212" y="4560375"/>
            <a:ext cx="446087" cy="536765"/>
          </a:xfrm>
          <a:prstGeom prst="mathMin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C337FBC0-AB9F-43AF-B558-1FBC6CBBB8D5}"/>
              </a:ext>
            </a:extLst>
          </p:cNvPr>
          <p:cNvSpPr/>
          <p:nvPr/>
        </p:nvSpPr>
        <p:spPr>
          <a:xfrm>
            <a:off x="3634756" y="4826376"/>
            <a:ext cx="900732" cy="307598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DEFB9DB1-3346-4395-AB7F-BD1779701F7B}"/>
              </a:ext>
            </a:extLst>
          </p:cNvPr>
          <p:cNvCxnSpPr>
            <a:cxnSpLocks/>
          </p:cNvCxnSpPr>
          <p:nvPr/>
        </p:nvCxnSpPr>
        <p:spPr>
          <a:xfrm>
            <a:off x="3532370" y="4980175"/>
            <a:ext cx="1" cy="3154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id="{BBE720BA-E00D-40BA-A48B-B82DDE633A84}"/>
              </a:ext>
            </a:extLst>
          </p:cNvPr>
          <p:cNvCxnSpPr>
            <a:cxnSpLocks/>
          </p:cNvCxnSpPr>
          <p:nvPr/>
        </p:nvCxnSpPr>
        <p:spPr>
          <a:xfrm>
            <a:off x="4640797" y="4990966"/>
            <a:ext cx="1" cy="3154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954D2E99-28F5-46F8-BCD0-08C0695E2CB1}"/>
              </a:ext>
            </a:extLst>
          </p:cNvPr>
          <p:cNvCxnSpPr>
            <a:cxnSpLocks/>
          </p:cNvCxnSpPr>
          <p:nvPr/>
        </p:nvCxnSpPr>
        <p:spPr>
          <a:xfrm flipV="1">
            <a:off x="2623485" y="3147881"/>
            <a:ext cx="714375" cy="25044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7A3D86D1-D9BB-45A8-A270-DB623B9B44AC}"/>
              </a:ext>
            </a:extLst>
          </p:cNvPr>
          <p:cNvCxnSpPr>
            <a:cxnSpLocks/>
          </p:cNvCxnSpPr>
          <p:nvPr/>
        </p:nvCxnSpPr>
        <p:spPr>
          <a:xfrm>
            <a:off x="5453342" y="3429000"/>
            <a:ext cx="2248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>
            <a:extLst>
              <a:ext uri="{FF2B5EF4-FFF2-40B4-BE49-F238E27FC236}">
                <a16:creationId xmlns:a16="http://schemas.microsoft.com/office/drawing/2014/main" id="{AF8AD2F7-2E58-4ED9-9680-B0CAB5487D32}"/>
              </a:ext>
            </a:extLst>
          </p:cNvPr>
          <p:cNvCxnSpPr>
            <a:cxnSpLocks/>
            <a:stCxn id="14" idx="0"/>
          </p:cNvCxnSpPr>
          <p:nvPr/>
        </p:nvCxnSpPr>
        <p:spPr>
          <a:xfrm flipH="1" flipV="1">
            <a:off x="914400" y="3429000"/>
            <a:ext cx="1" cy="65960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639D5D58-B3D2-4CA8-8BED-48A6DFE52560}"/>
              </a:ext>
            </a:extLst>
          </p:cNvPr>
          <p:cNvCxnSpPr>
            <a:cxnSpLocks/>
          </p:cNvCxnSpPr>
          <p:nvPr/>
        </p:nvCxnSpPr>
        <p:spPr>
          <a:xfrm>
            <a:off x="914400" y="3446083"/>
            <a:ext cx="157807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>
            <a:extLst>
              <a:ext uri="{FF2B5EF4-FFF2-40B4-BE49-F238E27FC236}">
                <a16:creationId xmlns:a16="http://schemas.microsoft.com/office/drawing/2014/main" id="{D50382A4-BD07-446D-A585-F0A93ECE72F1}"/>
              </a:ext>
            </a:extLst>
          </p:cNvPr>
          <p:cNvCxnSpPr>
            <a:stCxn id="9" idx="4"/>
          </p:cNvCxnSpPr>
          <p:nvPr/>
        </p:nvCxnSpPr>
        <p:spPr>
          <a:xfrm flipH="1">
            <a:off x="5764746" y="3538952"/>
            <a:ext cx="1" cy="18851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C060C31F-4EF7-45B8-B901-2BBA2D120CB0}"/>
              </a:ext>
            </a:extLst>
          </p:cNvPr>
          <p:cNvCxnSpPr>
            <a:stCxn id="8" idx="6"/>
          </p:cNvCxnSpPr>
          <p:nvPr/>
        </p:nvCxnSpPr>
        <p:spPr>
          <a:xfrm>
            <a:off x="4721225" y="5424072"/>
            <a:ext cx="104352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>
            <a:extLst>
              <a:ext uri="{FF2B5EF4-FFF2-40B4-BE49-F238E27FC236}">
                <a16:creationId xmlns:a16="http://schemas.microsoft.com/office/drawing/2014/main" id="{4E9DE8AB-011C-49E8-809B-85EF3C201383}"/>
              </a:ext>
            </a:extLst>
          </p:cNvPr>
          <p:cNvCxnSpPr>
            <a:cxnSpLocks/>
            <a:stCxn id="13" idx="4"/>
          </p:cNvCxnSpPr>
          <p:nvPr/>
        </p:nvCxnSpPr>
        <p:spPr>
          <a:xfrm flipH="1">
            <a:off x="904842" y="4921627"/>
            <a:ext cx="9559" cy="502445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1C2EC5C3-3C41-4994-BAB2-CCF2AFC6AC6D}"/>
              </a:ext>
            </a:extLst>
          </p:cNvPr>
          <p:cNvCxnSpPr>
            <a:cxnSpLocks/>
            <a:endCxn id="7" idx="2"/>
          </p:cNvCxnSpPr>
          <p:nvPr/>
        </p:nvCxnSpPr>
        <p:spPr>
          <a:xfrm flipV="1">
            <a:off x="904843" y="5411750"/>
            <a:ext cx="2513371" cy="12322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4966E7FC-BAEC-41CC-9DFC-D524C13A314E}"/>
              </a:ext>
            </a:extLst>
          </p:cNvPr>
          <p:cNvSpPr txBox="1"/>
          <p:nvPr/>
        </p:nvSpPr>
        <p:spPr>
          <a:xfrm>
            <a:off x="904842" y="571500"/>
            <a:ext cx="5715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Elektrický obvod připojíme na napětí U = 2 </a:t>
            </a:r>
            <a:r>
              <a:rPr lang="cs-CZ" sz="2400" dirty="0" smtClean="0"/>
              <a:t>V.</a:t>
            </a:r>
            <a:endParaRPr lang="cs-CZ" sz="2400" dirty="0"/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269C79BE-ADB7-46C6-9384-ACBB745AFF6E}"/>
              </a:ext>
            </a:extLst>
          </p:cNvPr>
          <p:cNvSpPr txBox="1"/>
          <p:nvPr/>
        </p:nvSpPr>
        <p:spPr>
          <a:xfrm>
            <a:off x="1079502" y="4263301"/>
            <a:ext cx="583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2 V</a:t>
            </a:r>
            <a:endParaRPr lang="cs-CZ" sz="2400" dirty="0"/>
          </a:p>
        </p:txBody>
      </p:sp>
      <p:pic>
        <p:nvPicPr>
          <p:cNvPr id="35" name="Picture 13" descr="DSCF1135">
            <a:extLst>
              <a:ext uri="{FF2B5EF4-FFF2-40B4-BE49-F238E27FC236}">
                <a16:creationId xmlns:a16="http://schemas.microsoft.com/office/drawing/2014/main" id="{108617C6-60A0-4C06-8BD0-C3F4B2769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48854" y="1668070"/>
            <a:ext cx="5839934" cy="370759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" name="TextovéPole 36">
            <a:extLst>
              <a:ext uri="{FF2B5EF4-FFF2-40B4-BE49-F238E27FC236}">
                <a16:creationId xmlns:a16="http://schemas.microsoft.com/office/drawing/2014/main" id="{24070697-9738-410D-8D28-0578420D5BF1}"/>
              </a:ext>
            </a:extLst>
          </p:cNvPr>
          <p:cNvSpPr txBox="1"/>
          <p:nvPr/>
        </p:nvSpPr>
        <p:spPr>
          <a:xfrm>
            <a:off x="5565773" y="5934787"/>
            <a:ext cx="6535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Kontrola svorkového napětí digitálním </a:t>
            </a:r>
            <a:r>
              <a:rPr lang="cs-CZ" sz="2400" dirty="0" smtClean="0"/>
              <a:t>voltmetrem.</a:t>
            </a:r>
            <a:endParaRPr lang="cs-CZ" sz="2400" dirty="0"/>
          </a:p>
        </p:txBody>
      </p:sp>
      <p:sp>
        <p:nvSpPr>
          <p:cNvPr id="38" name="Obdélník 37">
            <a:extLst>
              <a:ext uri="{FF2B5EF4-FFF2-40B4-BE49-F238E27FC236}">
                <a16:creationId xmlns:a16="http://schemas.microsoft.com/office/drawing/2014/main" id="{23143C6B-8CEA-45BB-8350-503B7733CB75}"/>
              </a:ext>
            </a:extLst>
          </p:cNvPr>
          <p:cNvSpPr/>
          <p:nvPr/>
        </p:nvSpPr>
        <p:spPr>
          <a:xfrm>
            <a:off x="3743127" y="4826376"/>
            <a:ext cx="760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100 </a:t>
            </a:r>
            <a:r>
              <a:rPr lang="el-GR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Ω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864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6CC2BE91-8950-4476-8BE1-233991143115}"/>
              </a:ext>
            </a:extLst>
          </p:cNvPr>
          <p:cNvCxnSpPr>
            <a:cxnSpLocks/>
            <a:stCxn id="10" idx="6"/>
            <a:endCxn id="12" idx="2"/>
          </p:cNvCxnSpPr>
          <p:nvPr/>
        </p:nvCxnSpPr>
        <p:spPr>
          <a:xfrm flipV="1">
            <a:off x="3388654" y="3429000"/>
            <a:ext cx="1054705" cy="952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F0390C89-5D13-43D4-B6B1-FA944ACD9F67}"/>
              </a:ext>
            </a:extLst>
          </p:cNvPr>
          <p:cNvCxnSpPr>
            <a:cxnSpLocks/>
          </p:cNvCxnSpPr>
          <p:nvPr/>
        </p:nvCxnSpPr>
        <p:spPr>
          <a:xfrm>
            <a:off x="4628356" y="3399498"/>
            <a:ext cx="2248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4BB2266-8A77-4B87-A8CE-405F78973FC1}"/>
              </a:ext>
            </a:extLst>
          </p:cNvPr>
          <p:cNvGrpSpPr/>
          <p:nvPr/>
        </p:nvGrpSpPr>
        <p:grpSpPr>
          <a:xfrm>
            <a:off x="4843720" y="3083240"/>
            <a:ext cx="614362" cy="611387"/>
            <a:chOff x="5060734" y="4087940"/>
            <a:chExt cx="614362" cy="611387"/>
          </a:xfrm>
        </p:grpSpPr>
        <p:sp>
          <p:nvSpPr>
            <p:cNvPr id="31" name="TextovéPole 30">
              <a:extLst>
                <a:ext uri="{FF2B5EF4-FFF2-40B4-BE49-F238E27FC236}">
                  <a16:creationId xmlns:a16="http://schemas.microsoft.com/office/drawing/2014/main" id="{CA341A3F-F913-4F92-8D55-80A337285439}"/>
                </a:ext>
              </a:extLst>
            </p:cNvPr>
            <p:cNvSpPr txBox="1"/>
            <p:nvPr/>
          </p:nvSpPr>
          <p:spPr>
            <a:xfrm>
              <a:off x="5161904" y="4087940"/>
              <a:ext cx="4219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3200" dirty="0"/>
                <a:t>A</a:t>
              </a:r>
            </a:p>
          </p:txBody>
        </p:sp>
        <p:sp>
          <p:nvSpPr>
            <p:cNvPr id="32" name="Ovál 31">
              <a:extLst>
                <a:ext uri="{FF2B5EF4-FFF2-40B4-BE49-F238E27FC236}">
                  <a16:creationId xmlns:a16="http://schemas.microsoft.com/office/drawing/2014/main" id="{7D14A345-B888-487B-A556-BC4175BB1D1E}"/>
                </a:ext>
              </a:extLst>
            </p:cNvPr>
            <p:cNvSpPr/>
            <p:nvPr/>
          </p:nvSpPr>
          <p:spPr>
            <a:xfrm rot="299275">
              <a:off x="5060734" y="4113539"/>
              <a:ext cx="614362" cy="58578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4423DCA2-7891-426C-8641-70A7FD138C5C}"/>
              </a:ext>
            </a:extLst>
          </p:cNvPr>
          <p:cNvCxnSpPr>
            <a:cxnSpLocks/>
          </p:cNvCxnSpPr>
          <p:nvPr/>
        </p:nvCxnSpPr>
        <p:spPr>
          <a:xfrm flipV="1">
            <a:off x="3511083" y="4980175"/>
            <a:ext cx="1110922" cy="215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ál 6">
            <a:extLst>
              <a:ext uri="{FF2B5EF4-FFF2-40B4-BE49-F238E27FC236}">
                <a16:creationId xmlns:a16="http://schemas.microsoft.com/office/drawing/2014/main" id="{62CF054F-D3AB-453A-A6A4-78E8007064F7}"/>
              </a:ext>
            </a:extLst>
          </p:cNvPr>
          <p:cNvSpPr/>
          <p:nvPr/>
        </p:nvSpPr>
        <p:spPr>
          <a:xfrm>
            <a:off x="3418214" y="5318881"/>
            <a:ext cx="185737" cy="1857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059E22DD-6764-44B6-B015-59BC5C32B469}"/>
              </a:ext>
            </a:extLst>
          </p:cNvPr>
          <p:cNvSpPr/>
          <p:nvPr/>
        </p:nvSpPr>
        <p:spPr>
          <a:xfrm>
            <a:off x="4535488" y="5331203"/>
            <a:ext cx="185737" cy="1857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6D231C8A-E315-4B9A-8A75-018BC2E49308}"/>
              </a:ext>
            </a:extLst>
          </p:cNvPr>
          <p:cNvSpPr/>
          <p:nvPr/>
        </p:nvSpPr>
        <p:spPr>
          <a:xfrm>
            <a:off x="5671878" y="3353214"/>
            <a:ext cx="185737" cy="1857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A26AC425-779A-4604-AFC6-58D3420DA494}"/>
              </a:ext>
            </a:extLst>
          </p:cNvPr>
          <p:cNvSpPr/>
          <p:nvPr/>
        </p:nvSpPr>
        <p:spPr>
          <a:xfrm>
            <a:off x="3202917" y="3345654"/>
            <a:ext cx="185737" cy="1857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ADE317CF-C4C8-4E05-B624-3B0955EE33B5}"/>
              </a:ext>
            </a:extLst>
          </p:cNvPr>
          <p:cNvSpPr/>
          <p:nvPr/>
        </p:nvSpPr>
        <p:spPr>
          <a:xfrm>
            <a:off x="2492470" y="3376609"/>
            <a:ext cx="185737" cy="1857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165560BD-349D-4E61-90CB-A4837D07A85A}"/>
              </a:ext>
            </a:extLst>
          </p:cNvPr>
          <p:cNvSpPr/>
          <p:nvPr/>
        </p:nvSpPr>
        <p:spPr>
          <a:xfrm>
            <a:off x="4443359" y="3336131"/>
            <a:ext cx="185737" cy="1857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CD6D83BA-E437-406F-8E8D-AA3E6105684F}"/>
              </a:ext>
            </a:extLst>
          </p:cNvPr>
          <p:cNvSpPr/>
          <p:nvPr/>
        </p:nvSpPr>
        <p:spPr>
          <a:xfrm>
            <a:off x="821532" y="4735889"/>
            <a:ext cx="185737" cy="1857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7110E839-1260-4556-8094-48F9443B9218}"/>
              </a:ext>
            </a:extLst>
          </p:cNvPr>
          <p:cNvSpPr/>
          <p:nvPr/>
        </p:nvSpPr>
        <p:spPr>
          <a:xfrm>
            <a:off x="821532" y="4088605"/>
            <a:ext cx="185737" cy="1857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Znak plus 14">
            <a:extLst>
              <a:ext uri="{FF2B5EF4-FFF2-40B4-BE49-F238E27FC236}">
                <a16:creationId xmlns:a16="http://schemas.microsoft.com/office/drawing/2014/main" id="{078926F5-D286-4786-8936-BBE8087E5D84}"/>
              </a:ext>
            </a:extLst>
          </p:cNvPr>
          <p:cNvSpPr/>
          <p:nvPr/>
        </p:nvSpPr>
        <p:spPr>
          <a:xfrm>
            <a:off x="279401" y="3965763"/>
            <a:ext cx="469898" cy="431422"/>
          </a:xfrm>
          <a:prstGeom prst="mathPlu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Znak minus 15">
            <a:extLst>
              <a:ext uri="{FF2B5EF4-FFF2-40B4-BE49-F238E27FC236}">
                <a16:creationId xmlns:a16="http://schemas.microsoft.com/office/drawing/2014/main" id="{804F729E-9C0A-4436-9711-3AB36D6F2507}"/>
              </a:ext>
            </a:extLst>
          </p:cNvPr>
          <p:cNvSpPr/>
          <p:nvPr/>
        </p:nvSpPr>
        <p:spPr>
          <a:xfrm>
            <a:off x="303212" y="4560375"/>
            <a:ext cx="446087" cy="536765"/>
          </a:xfrm>
          <a:prstGeom prst="mathMin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0A0DC841-C20C-413D-BB69-CF645B89E38A}"/>
              </a:ext>
            </a:extLst>
          </p:cNvPr>
          <p:cNvSpPr/>
          <p:nvPr/>
        </p:nvSpPr>
        <p:spPr>
          <a:xfrm>
            <a:off x="3634756" y="4826376"/>
            <a:ext cx="900732" cy="307598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488EE635-E84E-4563-86F2-C08195489031}"/>
              </a:ext>
            </a:extLst>
          </p:cNvPr>
          <p:cNvCxnSpPr>
            <a:cxnSpLocks/>
          </p:cNvCxnSpPr>
          <p:nvPr/>
        </p:nvCxnSpPr>
        <p:spPr>
          <a:xfrm>
            <a:off x="3532370" y="4980175"/>
            <a:ext cx="1" cy="3154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id="{E6A3DAF9-39A9-4CD4-9B38-765263E8471B}"/>
              </a:ext>
            </a:extLst>
          </p:cNvPr>
          <p:cNvCxnSpPr>
            <a:cxnSpLocks/>
          </p:cNvCxnSpPr>
          <p:nvPr/>
        </p:nvCxnSpPr>
        <p:spPr>
          <a:xfrm>
            <a:off x="4640797" y="4990966"/>
            <a:ext cx="1" cy="3154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61C6AA9C-1EBF-4111-A191-B7A888F8D0A6}"/>
              </a:ext>
            </a:extLst>
          </p:cNvPr>
          <p:cNvCxnSpPr>
            <a:cxnSpLocks/>
          </p:cNvCxnSpPr>
          <p:nvPr/>
        </p:nvCxnSpPr>
        <p:spPr>
          <a:xfrm flipV="1">
            <a:off x="2623485" y="3147881"/>
            <a:ext cx="714375" cy="25044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20B08ECF-21F4-491B-ADC3-A7A9B4DCC036}"/>
              </a:ext>
            </a:extLst>
          </p:cNvPr>
          <p:cNvCxnSpPr>
            <a:cxnSpLocks/>
          </p:cNvCxnSpPr>
          <p:nvPr/>
        </p:nvCxnSpPr>
        <p:spPr>
          <a:xfrm>
            <a:off x="5453342" y="3429000"/>
            <a:ext cx="2248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>
            <a:extLst>
              <a:ext uri="{FF2B5EF4-FFF2-40B4-BE49-F238E27FC236}">
                <a16:creationId xmlns:a16="http://schemas.microsoft.com/office/drawing/2014/main" id="{4C1060E3-71F2-40C6-8F0B-A1F3B1D9CC63}"/>
              </a:ext>
            </a:extLst>
          </p:cNvPr>
          <p:cNvCxnSpPr>
            <a:cxnSpLocks/>
            <a:stCxn id="14" idx="0"/>
          </p:cNvCxnSpPr>
          <p:nvPr/>
        </p:nvCxnSpPr>
        <p:spPr>
          <a:xfrm flipH="1" flipV="1">
            <a:off x="914400" y="3429000"/>
            <a:ext cx="1" cy="65960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F48CA2BC-A57E-4E38-8015-5A652D49916C}"/>
              </a:ext>
            </a:extLst>
          </p:cNvPr>
          <p:cNvCxnSpPr>
            <a:cxnSpLocks/>
          </p:cNvCxnSpPr>
          <p:nvPr/>
        </p:nvCxnSpPr>
        <p:spPr>
          <a:xfrm>
            <a:off x="914400" y="3446083"/>
            <a:ext cx="157807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>
            <a:extLst>
              <a:ext uri="{FF2B5EF4-FFF2-40B4-BE49-F238E27FC236}">
                <a16:creationId xmlns:a16="http://schemas.microsoft.com/office/drawing/2014/main" id="{BBF3724E-D44B-451D-82E1-C0F110FFE4F2}"/>
              </a:ext>
            </a:extLst>
          </p:cNvPr>
          <p:cNvCxnSpPr>
            <a:stCxn id="9" idx="4"/>
          </p:cNvCxnSpPr>
          <p:nvPr/>
        </p:nvCxnSpPr>
        <p:spPr>
          <a:xfrm flipH="1">
            <a:off x="5764746" y="3538952"/>
            <a:ext cx="1" cy="18851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7C57276B-6168-49B2-846B-67E9F8823327}"/>
              </a:ext>
            </a:extLst>
          </p:cNvPr>
          <p:cNvCxnSpPr>
            <a:stCxn id="8" idx="6"/>
          </p:cNvCxnSpPr>
          <p:nvPr/>
        </p:nvCxnSpPr>
        <p:spPr>
          <a:xfrm>
            <a:off x="4721225" y="5424072"/>
            <a:ext cx="104352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>
            <a:extLst>
              <a:ext uri="{FF2B5EF4-FFF2-40B4-BE49-F238E27FC236}">
                <a16:creationId xmlns:a16="http://schemas.microsoft.com/office/drawing/2014/main" id="{298B0DD0-0A06-428B-8E2E-FC48FF86C15F}"/>
              </a:ext>
            </a:extLst>
          </p:cNvPr>
          <p:cNvCxnSpPr>
            <a:cxnSpLocks/>
            <a:stCxn id="13" idx="4"/>
          </p:cNvCxnSpPr>
          <p:nvPr/>
        </p:nvCxnSpPr>
        <p:spPr>
          <a:xfrm flipH="1">
            <a:off x="904842" y="4921627"/>
            <a:ext cx="9559" cy="502445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1E8D58F1-E6EC-4724-BAEF-B2BA49874F1F}"/>
              </a:ext>
            </a:extLst>
          </p:cNvPr>
          <p:cNvCxnSpPr>
            <a:cxnSpLocks/>
            <a:endCxn id="7" idx="2"/>
          </p:cNvCxnSpPr>
          <p:nvPr/>
        </p:nvCxnSpPr>
        <p:spPr>
          <a:xfrm flipV="1">
            <a:off x="904843" y="5411750"/>
            <a:ext cx="2513371" cy="12322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1409D148-D09B-4F9A-A759-BEE90F857492}"/>
              </a:ext>
            </a:extLst>
          </p:cNvPr>
          <p:cNvSpPr txBox="1"/>
          <p:nvPr/>
        </p:nvSpPr>
        <p:spPr>
          <a:xfrm>
            <a:off x="336052" y="597002"/>
            <a:ext cx="903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Zapnutím vypínače se uzavře elektrický obvod a vodiči prochází proud.</a:t>
            </a:r>
          </a:p>
        </p:txBody>
      </p:sp>
      <p:sp>
        <p:nvSpPr>
          <p:cNvPr id="35" name="Obdélník 34">
            <a:extLst>
              <a:ext uri="{FF2B5EF4-FFF2-40B4-BE49-F238E27FC236}">
                <a16:creationId xmlns:a16="http://schemas.microsoft.com/office/drawing/2014/main" id="{61A74A90-2776-4FFB-9B33-2FD19FD505E7}"/>
              </a:ext>
            </a:extLst>
          </p:cNvPr>
          <p:cNvSpPr/>
          <p:nvPr/>
        </p:nvSpPr>
        <p:spPr>
          <a:xfrm>
            <a:off x="9244013" y="597002"/>
            <a:ext cx="1871662" cy="36026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sem klikni</a:t>
            </a:r>
          </a:p>
        </p:txBody>
      </p:sp>
      <p:cxnSp>
        <p:nvCxnSpPr>
          <p:cNvPr id="37" name="Přímá spojnice 36">
            <a:extLst>
              <a:ext uri="{FF2B5EF4-FFF2-40B4-BE49-F238E27FC236}">
                <a16:creationId xmlns:a16="http://schemas.microsoft.com/office/drawing/2014/main" id="{53AD39D3-5BA5-4658-8521-ABCC6985DE20}"/>
              </a:ext>
            </a:extLst>
          </p:cNvPr>
          <p:cNvCxnSpPr>
            <a:stCxn id="11" idx="7"/>
            <a:endCxn id="10" idx="0"/>
          </p:cNvCxnSpPr>
          <p:nvPr/>
        </p:nvCxnSpPr>
        <p:spPr>
          <a:xfrm flipV="1">
            <a:off x="2651006" y="3345654"/>
            <a:ext cx="644780" cy="5815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Skupina 49">
            <a:extLst>
              <a:ext uri="{FF2B5EF4-FFF2-40B4-BE49-F238E27FC236}">
                <a16:creationId xmlns:a16="http://schemas.microsoft.com/office/drawing/2014/main" id="{7337DBFE-806C-43EF-AC6B-42B79F9C5FFC}"/>
              </a:ext>
            </a:extLst>
          </p:cNvPr>
          <p:cNvGrpSpPr/>
          <p:nvPr/>
        </p:nvGrpSpPr>
        <p:grpSpPr>
          <a:xfrm>
            <a:off x="1600759" y="4721684"/>
            <a:ext cx="420297" cy="823098"/>
            <a:chOff x="1600759" y="4721684"/>
            <a:chExt cx="420297" cy="823098"/>
          </a:xfrm>
        </p:grpSpPr>
        <p:sp>
          <p:nvSpPr>
            <p:cNvPr id="41" name="Poloviční rámeček 40">
              <a:extLst>
                <a:ext uri="{FF2B5EF4-FFF2-40B4-BE49-F238E27FC236}">
                  <a16:creationId xmlns:a16="http://schemas.microsoft.com/office/drawing/2014/main" id="{BA4BF499-F8A9-4339-B65D-614E934B69F2}"/>
                </a:ext>
              </a:extLst>
            </p:cNvPr>
            <p:cNvSpPr/>
            <p:nvPr/>
          </p:nvSpPr>
          <p:spPr>
            <a:xfrm rot="18216021">
              <a:off x="1641396" y="5165121"/>
              <a:ext cx="375226" cy="384095"/>
            </a:xfrm>
            <a:prstGeom prst="halfFram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43" name="TextovéPole 42">
              <a:extLst>
                <a:ext uri="{FF2B5EF4-FFF2-40B4-BE49-F238E27FC236}">
                  <a16:creationId xmlns:a16="http://schemas.microsoft.com/office/drawing/2014/main" id="{15C11263-46DF-4E96-9914-B660A5148D24}"/>
                </a:ext>
              </a:extLst>
            </p:cNvPr>
            <p:cNvSpPr txBox="1"/>
            <p:nvPr/>
          </p:nvSpPr>
          <p:spPr>
            <a:xfrm>
              <a:off x="1600759" y="4721684"/>
              <a:ext cx="2487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</a:p>
          </p:txBody>
        </p:sp>
      </p:grpSp>
      <p:grpSp>
        <p:nvGrpSpPr>
          <p:cNvPr id="49" name="Skupina 48">
            <a:extLst>
              <a:ext uri="{FF2B5EF4-FFF2-40B4-BE49-F238E27FC236}">
                <a16:creationId xmlns:a16="http://schemas.microsoft.com/office/drawing/2014/main" id="{1EF17D3C-E069-410B-9E27-E8383428FE93}"/>
              </a:ext>
            </a:extLst>
          </p:cNvPr>
          <p:cNvGrpSpPr/>
          <p:nvPr/>
        </p:nvGrpSpPr>
        <p:grpSpPr>
          <a:xfrm>
            <a:off x="5572697" y="4209572"/>
            <a:ext cx="683276" cy="434103"/>
            <a:chOff x="5572697" y="4209572"/>
            <a:chExt cx="683276" cy="434103"/>
          </a:xfrm>
        </p:grpSpPr>
        <p:sp>
          <p:nvSpPr>
            <p:cNvPr id="42" name="Poloviční rámeček 41">
              <a:extLst>
                <a:ext uri="{FF2B5EF4-FFF2-40B4-BE49-F238E27FC236}">
                  <a16:creationId xmlns:a16="http://schemas.microsoft.com/office/drawing/2014/main" id="{89D6E27E-E62C-4B24-81F3-C824AC36B5B7}"/>
                </a:ext>
              </a:extLst>
            </p:cNvPr>
            <p:cNvSpPr/>
            <p:nvPr/>
          </p:nvSpPr>
          <p:spPr>
            <a:xfrm rot="13524228">
              <a:off x="5577132" y="4205137"/>
              <a:ext cx="375226" cy="384095"/>
            </a:xfrm>
            <a:prstGeom prst="halfFram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44" name="TextovéPole 43">
              <a:extLst>
                <a:ext uri="{FF2B5EF4-FFF2-40B4-BE49-F238E27FC236}">
                  <a16:creationId xmlns:a16="http://schemas.microsoft.com/office/drawing/2014/main" id="{FE059618-CF58-45FD-994A-C40892CB48C3}"/>
                </a:ext>
              </a:extLst>
            </p:cNvPr>
            <p:cNvSpPr txBox="1"/>
            <p:nvPr/>
          </p:nvSpPr>
          <p:spPr>
            <a:xfrm>
              <a:off x="6007187" y="4274343"/>
              <a:ext cx="2487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</a:p>
          </p:txBody>
        </p:sp>
      </p:grpSp>
      <p:grpSp>
        <p:nvGrpSpPr>
          <p:cNvPr id="48" name="Skupina 47">
            <a:extLst>
              <a:ext uri="{FF2B5EF4-FFF2-40B4-BE49-F238E27FC236}">
                <a16:creationId xmlns:a16="http://schemas.microsoft.com/office/drawing/2014/main" id="{0BE7E8D8-A39B-44E1-931F-978E3D47804A}"/>
              </a:ext>
            </a:extLst>
          </p:cNvPr>
          <p:cNvGrpSpPr/>
          <p:nvPr/>
        </p:nvGrpSpPr>
        <p:grpSpPr>
          <a:xfrm>
            <a:off x="3715417" y="2730222"/>
            <a:ext cx="384095" cy="886392"/>
            <a:chOff x="3715417" y="2730222"/>
            <a:chExt cx="384095" cy="886392"/>
          </a:xfrm>
        </p:grpSpPr>
        <p:sp>
          <p:nvSpPr>
            <p:cNvPr id="39" name="Poloviční rámeček 38">
              <a:extLst>
                <a:ext uri="{FF2B5EF4-FFF2-40B4-BE49-F238E27FC236}">
                  <a16:creationId xmlns:a16="http://schemas.microsoft.com/office/drawing/2014/main" id="{6135FB90-38A1-4AEB-9373-552D249CCC2D}"/>
                </a:ext>
              </a:extLst>
            </p:cNvPr>
            <p:cNvSpPr/>
            <p:nvPr/>
          </p:nvSpPr>
          <p:spPr>
            <a:xfrm rot="7900100">
              <a:off x="3719852" y="3236953"/>
              <a:ext cx="375226" cy="384095"/>
            </a:xfrm>
            <a:prstGeom prst="halfFram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45" name="TextovéPole 44">
              <a:extLst>
                <a:ext uri="{FF2B5EF4-FFF2-40B4-BE49-F238E27FC236}">
                  <a16:creationId xmlns:a16="http://schemas.microsoft.com/office/drawing/2014/main" id="{3B09ACE1-FB21-4E67-8FD6-73F56E4E606B}"/>
                </a:ext>
              </a:extLst>
            </p:cNvPr>
            <p:cNvSpPr txBox="1"/>
            <p:nvPr/>
          </p:nvSpPr>
          <p:spPr>
            <a:xfrm>
              <a:off x="3836336" y="2730222"/>
              <a:ext cx="2487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</a:p>
          </p:txBody>
        </p:sp>
      </p:grpSp>
      <p:grpSp>
        <p:nvGrpSpPr>
          <p:cNvPr id="47" name="Skupina 46">
            <a:extLst>
              <a:ext uri="{FF2B5EF4-FFF2-40B4-BE49-F238E27FC236}">
                <a16:creationId xmlns:a16="http://schemas.microsoft.com/office/drawing/2014/main" id="{A7A26710-BE46-46CE-B8D3-862FB23A5DD3}"/>
              </a:ext>
            </a:extLst>
          </p:cNvPr>
          <p:cNvGrpSpPr/>
          <p:nvPr/>
        </p:nvGrpSpPr>
        <p:grpSpPr>
          <a:xfrm>
            <a:off x="1425175" y="2723404"/>
            <a:ext cx="402653" cy="919458"/>
            <a:chOff x="1425175" y="2723404"/>
            <a:chExt cx="402653" cy="919458"/>
          </a:xfrm>
        </p:grpSpPr>
        <p:sp>
          <p:nvSpPr>
            <p:cNvPr id="40" name="Poloviční rámeček 39">
              <a:extLst>
                <a:ext uri="{FF2B5EF4-FFF2-40B4-BE49-F238E27FC236}">
                  <a16:creationId xmlns:a16="http://schemas.microsoft.com/office/drawing/2014/main" id="{2CB6039F-3C00-43EB-9BE9-9B0BBF96DCFC}"/>
                </a:ext>
              </a:extLst>
            </p:cNvPr>
            <p:cNvSpPr/>
            <p:nvPr/>
          </p:nvSpPr>
          <p:spPr>
            <a:xfrm rot="7900100">
              <a:off x="1429610" y="3263201"/>
              <a:ext cx="375226" cy="384095"/>
            </a:xfrm>
            <a:prstGeom prst="halfFram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46" name="TextovéPole 45">
              <a:extLst>
                <a:ext uri="{FF2B5EF4-FFF2-40B4-BE49-F238E27FC236}">
                  <a16:creationId xmlns:a16="http://schemas.microsoft.com/office/drawing/2014/main" id="{37F98149-2842-4C2C-AFD2-A88844D8A233}"/>
                </a:ext>
              </a:extLst>
            </p:cNvPr>
            <p:cNvSpPr txBox="1"/>
            <p:nvPr/>
          </p:nvSpPr>
          <p:spPr>
            <a:xfrm>
              <a:off x="1579042" y="2723404"/>
              <a:ext cx="2487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</a:p>
          </p:txBody>
        </p:sp>
      </p:grpSp>
      <p:sp>
        <p:nvSpPr>
          <p:cNvPr id="51" name="TextovéPole 50">
            <a:extLst>
              <a:ext uri="{FF2B5EF4-FFF2-40B4-BE49-F238E27FC236}">
                <a16:creationId xmlns:a16="http://schemas.microsoft.com/office/drawing/2014/main" id="{75DE2E4F-A0FA-4210-A393-CD92AAD5F691}"/>
              </a:ext>
            </a:extLst>
          </p:cNvPr>
          <p:cNvSpPr txBox="1"/>
          <p:nvPr/>
        </p:nvSpPr>
        <p:spPr>
          <a:xfrm>
            <a:off x="1079502" y="4263301"/>
            <a:ext cx="583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2 V</a:t>
            </a:r>
            <a:endParaRPr lang="cs-CZ" sz="2400" dirty="0"/>
          </a:p>
        </p:txBody>
      </p:sp>
      <p:pic>
        <p:nvPicPr>
          <p:cNvPr id="52" name="Picture 8" descr="DSCF1137">
            <a:extLst>
              <a:ext uri="{FF2B5EF4-FFF2-40B4-BE49-F238E27FC236}">
                <a16:creationId xmlns:a16="http://schemas.microsoft.com/office/drawing/2014/main" id="{5F18B7CF-A50B-441F-BF09-9D74DCA97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95097" y="2074998"/>
            <a:ext cx="5580825" cy="41859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" name="TextovéPole 53">
            <a:extLst>
              <a:ext uri="{FF2B5EF4-FFF2-40B4-BE49-F238E27FC236}">
                <a16:creationId xmlns:a16="http://schemas.microsoft.com/office/drawing/2014/main" id="{7582CF57-AED2-4598-8679-E049FB61DF2C}"/>
              </a:ext>
            </a:extLst>
          </p:cNvPr>
          <p:cNvSpPr txBox="1"/>
          <p:nvPr/>
        </p:nvSpPr>
        <p:spPr>
          <a:xfrm>
            <a:off x="303212" y="1316113"/>
            <a:ext cx="57147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Digitální ampérmetr ukazuje velikost proudu</a:t>
            </a:r>
          </a:p>
          <a:p>
            <a:r>
              <a:rPr lang="cs-CZ" sz="2400" dirty="0"/>
              <a:t>I = </a:t>
            </a:r>
            <a:r>
              <a:rPr lang="cs-CZ" sz="2400" dirty="0" smtClean="0"/>
              <a:t>0,02 </a:t>
            </a:r>
            <a:r>
              <a:rPr lang="cs-CZ" sz="2400" dirty="0"/>
              <a:t>A = 20 </a:t>
            </a:r>
            <a:r>
              <a:rPr lang="cs-CZ" sz="2400" dirty="0" smtClean="0"/>
              <a:t>mA.</a:t>
            </a:r>
            <a:endParaRPr lang="cs-CZ" sz="2400" dirty="0"/>
          </a:p>
        </p:txBody>
      </p:sp>
      <p:sp>
        <p:nvSpPr>
          <p:cNvPr id="53" name="Obdélník 52">
            <a:extLst>
              <a:ext uri="{FF2B5EF4-FFF2-40B4-BE49-F238E27FC236}">
                <a16:creationId xmlns:a16="http://schemas.microsoft.com/office/drawing/2014/main" id="{54E4ED5E-829B-498D-A567-C205934DA89A}"/>
              </a:ext>
            </a:extLst>
          </p:cNvPr>
          <p:cNvSpPr/>
          <p:nvPr/>
        </p:nvSpPr>
        <p:spPr>
          <a:xfrm>
            <a:off x="3715326" y="4803517"/>
            <a:ext cx="760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100 </a:t>
            </a:r>
            <a:r>
              <a:rPr lang="el-GR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Ω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92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1C467D93-0244-4A3F-AA95-E3FC7DE14317}"/>
              </a:ext>
            </a:extLst>
          </p:cNvPr>
          <p:cNvCxnSpPr>
            <a:cxnSpLocks/>
            <a:stCxn id="10" idx="6"/>
            <a:endCxn id="12" idx="2"/>
          </p:cNvCxnSpPr>
          <p:nvPr/>
        </p:nvCxnSpPr>
        <p:spPr>
          <a:xfrm flipV="1">
            <a:off x="3388654" y="3429000"/>
            <a:ext cx="1054705" cy="952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8BFB9910-BC85-4757-A322-50C123AE49DE}"/>
              </a:ext>
            </a:extLst>
          </p:cNvPr>
          <p:cNvCxnSpPr>
            <a:cxnSpLocks/>
          </p:cNvCxnSpPr>
          <p:nvPr/>
        </p:nvCxnSpPr>
        <p:spPr>
          <a:xfrm>
            <a:off x="4628356" y="3399498"/>
            <a:ext cx="2248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7A44A526-1991-44BD-B486-9355ACB2476E}"/>
              </a:ext>
            </a:extLst>
          </p:cNvPr>
          <p:cNvGrpSpPr/>
          <p:nvPr/>
        </p:nvGrpSpPr>
        <p:grpSpPr>
          <a:xfrm>
            <a:off x="4843720" y="3083240"/>
            <a:ext cx="614362" cy="611387"/>
            <a:chOff x="5060734" y="4087940"/>
            <a:chExt cx="614362" cy="611387"/>
          </a:xfrm>
        </p:grpSpPr>
        <p:sp>
          <p:nvSpPr>
            <p:cNvPr id="31" name="TextovéPole 30">
              <a:extLst>
                <a:ext uri="{FF2B5EF4-FFF2-40B4-BE49-F238E27FC236}">
                  <a16:creationId xmlns:a16="http://schemas.microsoft.com/office/drawing/2014/main" id="{05D486F2-AF7D-4DF8-B427-1F033F41D4FA}"/>
                </a:ext>
              </a:extLst>
            </p:cNvPr>
            <p:cNvSpPr txBox="1"/>
            <p:nvPr/>
          </p:nvSpPr>
          <p:spPr>
            <a:xfrm>
              <a:off x="5161904" y="4087940"/>
              <a:ext cx="4219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3200" dirty="0"/>
                <a:t>A</a:t>
              </a:r>
            </a:p>
          </p:txBody>
        </p:sp>
        <p:sp>
          <p:nvSpPr>
            <p:cNvPr id="32" name="Ovál 31">
              <a:extLst>
                <a:ext uri="{FF2B5EF4-FFF2-40B4-BE49-F238E27FC236}">
                  <a16:creationId xmlns:a16="http://schemas.microsoft.com/office/drawing/2014/main" id="{B5EAD541-0242-44FC-8E50-3C7D22BDF6AD}"/>
                </a:ext>
              </a:extLst>
            </p:cNvPr>
            <p:cNvSpPr/>
            <p:nvPr/>
          </p:nvSpPr>
          <p:spPr>
            <a:xfrm rot="299275">
              <a:off x="5060734" y="4113539"/>
              <a:ext cx="614362" cy="58578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73238C08-B98B-45B8-A68F-1A096F74691D}"/>
              </a:ext>
            </a:extLst>
          </p:cNvPr>
          <p:cNvCxnSpPr>
            <a:cxnSpLocks/>
          </p:cNvCxnSpPr>
          <p:nvPr/>
        </p:nvCxnSpPr>
        <p:spPr>
          <a:xfrm flipV="1">
            <a:off x="3511083" y="4980175"/>
            <a:ext cx="1110922" cy="215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ál 6">
            <a:extLst>
              <a:ext uri="{FF2B5EF4-FFF2-40B4-BE49-F238E27FC236}">
                <a16:creationId xmlns:a16="http://schemas.microsoft.com/office/drawing/2014/main" id="{6C870439-09DC-4FEA-A0AC-10DE03D56549}"/>
              </a:ext>
            </a:extLst>
          </p:cNvPr>
          <p:cNvSpPr/>
          <p:nvPr/>
        </p:nvSpPr>
        <p:spPr>
          <a:xfrm>
            <a:off x="3418214" y="5318881"/>
            <a:ext cx="185737" cy="1857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ADA0697D-4E51-492A-BED6-060B677ADBF2}"/>
              </a:ext>
            </a:extLst>
          </p:cNvPr>
          <p:cNvSpPr/>
          <p:nvPr/>
        </p:nvSpPr>
        <p:spPr>
          <a:xfrm>
            <a:off x="4535488" y="5331203"/>
            <a:ext cx="185737" cy="1857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45592C61-5D66-472F-ACAB-208609A05DF9}"/>
              </a:ext>
            </a:extLst>
          </p:cNvPr>
          <p:cNvSpPr/>
          <p:nvPr/>
        </p:nvSpPr>
        <p:spPr>
          <a:xfrm>
            <a:off x="5671878" y="3353214"/>
            <a:ext cx="185737" cy="1857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DC652B89-4FF7-4ADD-AD78-86387F86EB44}"/>
              </a:ext>
            </a:extLst>
          </p:cNvPr>
          <p:cNvSpPr/>
          <p:nvPr/>
        </p:nvSpPr>
        <p:spPr>
          <a:xfrm>
            <a:off x="3202917" y="3345654"/>
            <a:ext cx="185737" cy="1857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4E5FC72C-D377-49AA-A4FB-B357C075D657}"/>
              </a:ext>
            </a:extLst>
          </p:cNvPr>
          <p:cNvSpPr/>
          <p:nvPr/>
        </p:nvSpPr>
        <p:spPr>
          <a:xfrm>
            <a:off x="2492470" y="3376609"/>
            <a:ext cx="185737" cy="1857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5F72B1F0-7B9C-47C0-9B1A-86E66D99B465}"/>
              </a:ext>
            </a:extLst>
          </p:cNvPr>
          <p:cNvSpPr/>
          <p:nvPr/>
        </p:nvSpPr>
        <p:spPr>
          <a:xfrm>
            <a:off x="4443359" y="3336131"/>
            <a:ext cx="185737" cy="1857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A421A41C-0B42-4B9F-9170-58403A2EA6D5}"/>
              </a:ext>
            </a:extLst>
          </p:cNvPr>
          <p:cNvSpPr/>
          <p:nvPr/>
        </p:nvSpPr>
        <p:spPr>
          <a:xfrm>
            <a:off x="821532" y="4735889"/>
            <a:ext cx="185737" cy="1857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36D12361-8ECE-4112-972B-75E9FFA11AFF}"/>
              </a:ext>
            </a:extLst>
          </p:cNvPr>
          <p:cNvSpPr/>
          <p:nvPr/>
        </p:nvSpPr>
        <p:spPr>
          <a:xfrm>
            <a:off x="821532" y="4088605"/>
            <a:ext cx="185737" cy="1857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Znak plus 14">
            <a:extLst>
              <a:ext uri="{FF2B5EF4-FFF2-40B4-BE49-F238E27FC236}">
                <a16:creationId xmlns:a16="http://schemas.microsoft.com/office/drawing/2014/main" id="{79933C6D-926E-4A17-8145-84F6CCE44FCD}"/>
              </a:ext>
            </a:extLst>
          </p:cNvPr>
          <p:cNvSpPr/>
          <p:nvPr/>
        </p:nvSpPr>
        <p:spPr>
          <a:xfrm>
            <a:off x="279401" y="3965763"/>
            <a:ext cx="469898" cy="431422"/>
          </a:xfrm>
          <a:prstGeom prst="mathPlu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Znak minus 15">
            <a:extLst>
              <a:ext uri="{FF2B5EF4-FFF2-40B4-BE49-F238E27FC236}">
                <a16:creationId xmlns:a16="http://schemas.microsoft.com/office/drawing/2014/main" id="{C092FFF6-438E-402D-A796-29984B1D1D2F}"/>
              </a:ext>
            </a:extLst>
          </p:cNvPr>
          <p:cNvSpPr/>
          <p:nvPr/>
        </p:nvSpPr>
        <p:spPr>
          <a:xfrm>
            <a:off x="303212" y="4560375"/>
            <a:ext cx="446087" cy="536765"/>
          </a:xfrm>
          <a:prstGeom prst="mathMin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C337FBC0-AB9F-43AF-B558-1FBC6CBBB8D5}"/>
              </a:ext>
            </a:extLst>
          </p:cNvPr>
          <p:cNvSpPr/>
          <p:nvPr/>
        </p:nvSpPr>
        <p:spPr>
          <a:xfrm>
            <a:off x="3634756" y="4826376"/>
            <a:ext cx="900732" cy="307598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DEFB9DB1-3346-4395-AB7F-BD1779701F7B}"/>
              </a:ext>
            </a:extLst>
          </p:cNvPr>
          <p:cNvCxnSpPr>
            <a:cxnSpLocks/>
          </p:cNvCxnSpPr>
          <p:nvPr/>
        </p:nvCxnSpPr>
        <p:spPr>
          <a:xfrm>
            <a:off x="3532370" y="4980175"/>
            <a:ext cx="1" cy="3154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id="{BBE720BA-E00D-40BA-A48B-B82DDE633A84}"/>
              </a:ext>
            </a:extLst>
          </p:cNvPr>
          <p:cNvCxnSpPr>
            <a:cxnSpLocks/>
          </p:cNvCxnSpPr>
          <p:nvPr/>
        </p:nvCxnSpPr>
        <p:spPr>
          <a:xfrm>
            <a:off x="4640797" y="4990966"/>
            <a:ext cx="1" cy="3154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954D2E99-28F5-46F8-BCD0-08C0695E2CB1}"/>
              </a:ext>
            </a:extLst>
          </p:cNvPr>
          <p:cNvCxnSpPr>
            <a:cxnSpLocks/>
          </p:cNvCxnSpPr>
          <p:nvPr/>
        </p:nvCxnSpPr>
        <p:spPr>
          <a:xfrm flipV="1">
            <a:off x="2623485" y="3147881"/>
            <a:ext cx="714375" cy="25044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7A3D86D1-D9BB-45A8-A270-DB623B9B44AC}"/>
              </a:ext>
            </a:extLst>
          </p:cNvPr>
          <p:cNvCxnSpPr>
            <a:cxnSpLocks/>
          </p:cNvCxnSpPr>
          <p:nvPr/>
        </p:nvCxnSpPr>
        <p:spPr>
          <a:xfrm>
            <a:off x="5453342" y="3429000"/>
            <a:ext cx="2248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>
            <a:extLst>
              <a:ext uri="{FF2B5EF4-FFF2-40B4-BE49-F238E27FC236}">
                <a16:creationId xmlns:a16="http://schemas.microsoft.com/office/drawing/2014/main" id="{AF8AD2F7-2E58-4ED9-9680-B0CAB5487D32}"/>
              </a:ext>
            </a:extLst>
          </p:cNvPr>
          <p:cNvCxnSpPr>
            <a:cxnSpLocks/>
            <a:stCxn id="14" idx="0"/>
          </p:cNvCxnSpPr>
          <p:nvPr/>
        </p:nvCxnSpPr>
        <p:spPr>
          <a:xfrm flipH="1" flipV="1">
            <a:off x="914400" y="3429000"/>
            <a:ext cx="1" cy="65960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639D5D58-B3D2-4CA8-8BED-48A6DFE52560}"/>
              </a:ext>
            </a:extLst>
          </p:cNvPr>
          <p:cNvCxnSpPr>
            <a:cxnSpLocks/>
          </p:cNvCxnSpPr>
          <p:nvPr/>
        </p:nvCxnSpPr>
        <p:spPr>
          <a:xfrm>
            <a:off x="914400" y="3446083"/>
            <a:ext cx="157807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>
            <a:extLst>
              <a:ext uri="{FF2B5EF4-FFF2-40B4-BE49-F238E27FC236}">
                <a16:creationId xmlns:a16="http://schemas.microsoft.com/office/drawing/2014/main" id="{D50382A4-BD07-446D-A585-F0A93ECE72F1}"/>
              </a:ext>
            </a:extLst>
          </p:cNvPr>
          <p:cNvCxnSpPr>
            <a:stCxn id="9" idx="4"/>
          </p:cNvCxnSpPr>
          <p:nvPr/>
        </p:nvCxnSpPr>
        <p:spPr>
          <a:xfrm flipH="1">
            <a:off x="5764746" y="3538952"/>
            <a:ext cx="1" cy="18851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C060C31F-4EF7-45B8-B901-2BBA2D120CB0}"/>
              </a:ext>
            </a:extLst>
          </p:cNvPr>
          <p:cNvCxnSpPr>
            <a:stCxn id="8" idx="6"/>
          </p:cNvCxnSpPr>
          <p:nvPr/>
        </p:nvCxnSpPr>
        <p:spPr>
          <a:xfrm>
            <a:off x="4721225" y="5424072"/>
            <a:ext cx="104352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>
            <a:extLst>
              <a:ext uri="{FF2B5EF4-FFF2-40B4-BE49-F238E27FC236}">
                <a16:creationId xmlns:a16="http://schemas.microsoft.com/office/drawing/2014/main" id="{4E9DE8AB-011C-49E8-809B-85EF3C201383}"/>
              </a:ext>
            </a:extLst>
          </p:cNvPr>
          <p:cNvCxnSpPr>
            <a:cxnSpLocks/>
            <a:stCxn id="13" idx="4"/>
          </p:cNvCxnSpPr>
          <p:nvPr/>
        </p:nvCxnSpPr>
        <p:spPr>
          <a:xfrm flipH="1">
            <a:off x="904842" y="4921627"/>
            <a:ext cx="9559" cy="502445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1C2EC5C3-3C41-4994-BAB2-CCF2AFC6AC6D}"/>
              </a:ext>
            </a:extLst>
          </p:cNvPr>
          <p:cNvCxnSpPr>
            <a:cxnSpLocks/>
            <a:endCxn id="7" idx="2"/>
          </p:cNvCxnSpPr>
          <p:nvPr/>
        </p:nvCxnSpPr>
        <p:spPr>
          <a:xfrm flipV="1">
            <a:off x="904843" y="5411750"/>
            <a:ext cx="2513371" cy="12322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4966E7FC-BAEC-41CC-9DFC-D524C13A314E}"/>
              </a:ext>
            </a:extLst>
          </p:cNvPr>
          <p:cNvSpPr txBox="1"/>
          <p:nvPr/>
        </p:nvSpPr>
        <p:spPr>
          <a:xfrm>
            <a:off x="904842" y="571500"/>
            <a:ext cx="5715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Elektrický obvod připojíme na napětí U = 4 </a:t>
            </a:r>
            <a:r>
              <a:rPr lang="cs-CZ" sz="2400" dirty="0" smtClean="0"/>
              <a:t>V.</a:t>
            </a:r>
            <a:endParaRPr lang="cs-CZ" sz="2400" dirty="0"/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269C79BE-ADB7-46C6-9384-ACBB745AFF6E}"/>
              </a:ext>
            </a:extLst>
          </p:cNvPr>
          <p:cNvSpPr txBox="1"/>
          <p:nvPr/>
        </p:nvSpPr>
        <p:spPr>
          <a:xfrm>
            <a:off x="1079502" y="4263301"/>
            <a:ext cx="583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4 V</a:t>
            </a: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24070697-9738-410D-8D28-0578420D5BF1}"/>
              </a:ext>
            </a:extLst>
          </p:cNvPr>
          <p:cNvSpPr txBox="1"/>
          <p:nvPr/>
        </p:nvSpPr>
        <p:spPr>
          <a:xfrm>
            <a:off x="5565773" y="5934787"/>
            <a:ext cx="6535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Kontrola svorkového napětí digitálním </a:t>
            </a:r>
            <a:r>
              <a:rPr lang="cs-CZ" sz="2400" dirty="0" smtClean="0"/>
              <a:t>voltmetrem.</a:t>
            </a:r>
            <a:endParaRPr lang="cs-CZ" sz="2400" dirty="0"/>
          </a:p>
        </p:txBody>
      </p:sp>
      <p:pic>
        <p:nvPicPr>
          <p:cNvPr id="38" name="Picture 16" descr="DSCF1141">
            <a:extLst>
              <a:ext uri="{FF2B5EF4-FFF2-40B4-BE49-F238E27FC236}">
                <a16:creationId xmlns:a16="http://schemas.microsoft.com/office/drawing/2014/main" id="{A4329941-8666-4DCA-A7C6-1A1D1C43D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56523" y="1697026"/>
            <a:ext cx="5395199" cy="404639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" name="Obdélník 38">
            <a:extLst>
              <a:ext uri="{FF2B5EF4-FFF2-40B4-BE49-F238E27FC236}">
                <a16:creationId xmlns:a16="http://schemas.microsoft.com/office/drawing/2014/main" id="{B4201E8C-9C1A-4C22-BECF-3BAA636E3E84}"/>
              </a:ext>
            </a:extLst>
          </p:cNvPr>
          <p:cNvSpPr/>
          <p:nvPr/>
        </p:nvSpPr>
        <p:spPr>
          <a:xfrm>
            <a:off x="3715326" y="4801419"/>
            <a:ext cx="760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100 </a:t>
            </a:r>
            <a:r>
              <a:rPr lang="el-GR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Ω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922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6CC2BE91-8950-4476-8BE1-233991143115}"/>
              </a:ext>
            </a:extLst>
          </p:cNvPr>
          <p:cNvCxnSpPr>
            <a:cxnSpLocks/>
            <a:stCxn id="10" idx="6"/>
            <a:endCxn id="12" idx="2"/>
          </p:cNvCxnSpPr>
          <p:nvPr/>
        </p:nvCxnSpPr>
        <p:spPr>
          <a:xfrm flipV="1">
            <a:off x="3388654" y="3429000"/>
            <a:ext cx="1054705" cy="952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F0390C89-5D13-43D4-B6B1-FA944ACD9F67}"/>
              </a:ext>
            </a:extLst>
          </p:cNvPr>
          <p:cNvCxnSpPr>
            <a:cxnSpLocks/>
          </p:cNvCxnSpPr>
          <p:nvPr/>
        </p:nvCxnSpPr>
        <p:spPr>
          <a:xfrm>
            <a:off x="4628356" y="3399498"/>
            <a:ext cx="2248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4BB2266-8A77-4B87-A8CE-405F78973FC1}"/>
              </a:ext>
            </a:extLst>
          </p:cNvPr>
          <p:cNvGrpSpPr/>
          <p:nvPr/>
        </p:nvGrpSpPr>
        <p:grpSpPr>
          <a:xfrm>
            <a:off x="4843720" y="3083240"/>
            <a:ext cx="614362" cy="611387"/>
            <a:chOff x="5060734" y="4087940"/>
            <a:chExt cx="614362" cy="611387"/>
          </a:xfrm>
        </p:grpSpPr>
        <p:sp>
          <p:nvSpPr>
            <p:cNvPr id="31" name="TextovéPole 30">
              <a:extLst>
                <a:ext uri="{FF2B5EF4-FFF2-40B4-BE49-F238E27FC236}">
                  <a16:creationId xmlns:a16="http://schemas.microsoft.com/office/drawing/2014/main" id="{CA341A3F-F913-4F92-8D55-80A337285439}"/>
                </a:ext>
              </a:extLst>
            </p:cNvPr>
            <p:cNvSpPr txBox="1"/>
            <p:nvPr/>
          </p:nvSpPr>
          <p:spPr>
            <a:xfrm>
              <a:off x="5161904" y="4087940"/>
              <a:ext cx="4219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3200" dirty="0"/>
                <a:t>A</a:t>
              </a:r>
            </a:p>
          </p:txBody>
        </p:sp>
        <p:sp>
          <p:nvSpPr>
            <p:cNvPr id="32" name="Ovál 31">
              <a:extLst>
                <a:ext uri="{FF2B5EF4-FFF2-40B4-BE49-F238E27FC236}">
                  <a16:creationId xmlns:a16="http://schemas.microsoft.com/office/drawing/2014/main" id="{7D14A345-B888-487B-A556-BC4175BB1D1E}"/>
                </a:ext>
              </a:extLst>
            </p:cNvPr>
            <p:cNvSpPr/>
            <p:nvPr/>
          </p:nvSpPr>
          <p:spPr>
            <a:xfrm rot="299275">
              <a:off x="5060734" y="4113539"/>
              <a:ext cx="614362" cy="58578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4423DCA2-7891-426C-8641-70A7FD138C5C}"/>
              </a:ext>
            </a:extLst>
          </p:cNvPr>
          <p:cNvCxnSpPr>
            <a:cxnSpLocks/>
          </p:cNvCxnSpPr>
          <p:nvPr/>
        </p:nvCxnSpPr>
        <p:spPr>
          <a:xfrm flipV="1">
            <a:off x="3511083" y="4980175"/>
            <a:ext cx="1110922" cy="215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ál 6">
            <a:extLst>
              <a:ext uri="{FF2B5EF4-FFF2-40B4-BE49-F238E27FC236}">
                <a16:creationId xmlns:a16="http://schemas.microsoft.com/office/drawing/2014/main" id="{62CF054F-D3AB-453A-A6A4-78E8007064F7}"/>
              </a:ext>
            </a:extLst>
          </p:cNvPr>
          <p:cNvSpPr/>
          <p:nvPr/>
        </p:nvSpPr>
        <p:spPr>
          <a:xfrm>
            <a:off x="3418214" y="5318881"/>
            <a:ext cx="185737" cy="1857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059E22DD-6764-44B6-B015-59BC5C32B469}"/>
              </a:ext>
            </a:extLst>
          </p:cNvPr>
          <p:cNvSpPr/>
          <p:nvPr/>
        </p:nvSpPr>
        <p:spPr>
          <a:xfrm>
            <a:off x="4535488" y="5331203"/>
            <a:ext cx="185737" cy="1857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6D231C8A-E315-4B9A-8A75-018BC2E49308}"/>
              </a:ext>
            </a:extLst>
          </p:cNvPr>
          <p:cNvSpPr/>
          <p:nvPr/>
        </p:nvSpPr>
        <p:spPr>
          <a:xfrm>
            <a:off x="5671878" y="3353214"/>
            <a:ext cx="185737" cy="1857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A26AC425-779A-4604-AFC6-58D3420DA494}"/>
              </a:ext>
            </a:extLst>
          </p:cNvPr>
          <p:cNvSpPr/>
          <p:nvPr/>
        </p:nvSpPr>
        <p:spPr>
          <a:xfrm>
            <a:off x="3202917" y="3345654"/>
            <a:ext cx="185737" cy="1857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ADE317CF-C4C8-4E05-B624-3B0955EE33B5}"/>
              </a:ext>
            </a:extLst>
          </p:cNvPr>
          <p:cNvSpPr/>
          <p:nvPr/>
        </p:nvSpPr>
        <p:spPr>
          <a:xfrm>
            <a:off x="2492470" y="3376609"/>
            <a:ext cx="185737" cy="1857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165560BD-349D-4E61-90CB-A4837D07A85A}"/>
              </a:ext>
            </a:extLst>
          </p:cNvPr>
          <p:cNvSpPr/>
          <p:nvPr/>
        </p:nvSpPr>
        <p:spPr>
          <a:xfrm>
            <a:off x="4443359" y="3336131"/>
            <a:ext cx="185737" cy="1857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CD6D83BA-E437-406F-8E8D-AA3E6105684F}"/>
              </a:ext>
            </a:extLst>
          </p:cNvPr>
          <p:cNvSpPr/>
          <p:nvPr/>
        </p:nvSpPr>
        <p:spPr>
          <a:xfrm>
            <a:off x="821532" y="4735889"/>
            <a:ext cx="185737" cy="1857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7110E839-1260-4556-8094-48F9443B9218}"/>
              </a:ext>
            </a:extLst>
          </p:cNvPr>
          <p:cNvSpPr/>
          <p:nvPr/>
        </p:nvSpPr>
        <p:spPr>
          <a:xfrm>
            <a:off x="821532" y="4088605"/>
            <a:ext cx="185737" cy="1857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Znak plus 14">
            <a:extLst>
              <a:ext uri="{FF2B5EF4-FFF2-40B4-BE49-F238E27FC236}">
                <a16:creationId xmlns:a16="http://schemas.microsoft.com/office/drawing/2014/main" id="{078926F5-D286-4786-8936-BBE8087E5D84}"/>
              </a:ext>
            </a:extLst>
          </p:cNvPr>
          <p:cNvSpPr/>
          <p:nvPr/>
        </p:nvSpPr>
        <p:spPr>
          <a:xfrm>
            <a:off x="279401" y="3965763"/>
            <a:ext cx="469898" cy="431422"/>
          </a:xfrm>
          <a:prstGeom prst="mathPlu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Znak minus 15">
            <a:extLst>
              <a:ext uri="{FF2B5EF4-FFF2-40B4-BE49-F238E27FC236}">
                <a16:creationId xmlns:a16="http://schemas.microsoft.com/office/drawing/2014/main" id="{804F729E-9C0A-4436-9711-3AB36D6F2507}"/>
              </a:ext>
            </a:extLst>
          </p:cNvPr>
          <p:cNvSpPr/>
          <p:nvPr/>
        </p:nvSpPr>
        <p:spPr>
          <a:xfrm>
            <a:off x="303212" y="4560375"/>
            <a:ext cx="446087" cy="536765"/>
          </a:xfrm>
          <a:prstGeom prst="mathMin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0A0DC841-C20C-413D-BB69-CF645B89E38A}"/>
              </a:ext>
            </a:extLst>
          </p:cNvPr>
          <p:cNvSpPr/>
          <p:nvPr/>
        </p:nvSpPr>
        <p:spPr>
          <a:xfrm>
            <a:off x="3634756" y="4826376"/>
            <a:ext cx="900732" cy="307598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488EE635-E84E-4563-86F2-C08195489031}"/>
              </a:ext>
            </a:extLst>
          </p:cNvPr>
          <p:cNvCxnSpPr>
            <a:cxnSpLocks/>
          </p:cNvCxnSpPr>
          <p:nvPr/>
        </p:nvCxnSpPr>
        <p:spPr>
          <a:xfrm>
            <a:off x="3532370" y="4980175"/>
            <a:ext cx="1" cy="3154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id="{E6A3DAF9-39A9-4CD4-9B38-765263E8471B}"/>
              </a:ext>
            </a:extLst>
          </p:cNvPr>
          <p:cNvCxnSpPr>
            <a:cxnSpLocks/>
          </p:cNvCxnSpPr>
          <p:nvPr/>
        </p:nvCxnSpPr>
        <p:spPr>
          <a:xfrm>
            <a:off x="4640797" y="4990966"/>
            <a:ext cx="1" cy="3154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61C6AA9C-1EBF-4111-A191-B7A888F8D0A6}"/>
              </a:ext>
            </a:extLst>
          </p:cNvPr>
          <p:cNvCxnSpPr>
            <a:cxnSpLocks/>
          </p:cNvCxnSpPr>
          <p:nvPr/>
        </p:nvCxnSpPr>
        <p:spPr>
          <a:xfrm flipV="1">
            <a:off x="2623485" y="3147881"/>
            <a:ext cx="714375" cy="25044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20B08ECF-21F4-491B-ADC3-A7A9B4DCC036}"/>
              </a:ext>
            </a:extLst>
          </p:cNvPr>
          <p:cNvCxnSpPr>
            <a:cxnSpLocks/>
          </p:cNvCxnSpPr>
          <p:nvPr/>
        </p:nvCxnSpPr>
        <p:spPr>
          <a:xfrm>
            <a:off x="5453342" y="3429000"/>
            <a:ext cx="2248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>
            <a:extLst>
              <a:ext uri="{FF2B5EF4-FFF2-40B4-BE49-F238E27FC236}">
                <a16:creationId xmlns:a16="http://schemas.microsoft.com/office/drawing/2014/main" id="{4C1060E3-71F2-40C6-8F0B-A1F3B1D9CC63}"/>
              </a:ext>
            </a:extLst>
          </p:cNvPr>
          <p:cNvCxnSpPr>
            <a:cxnSpLocks/>
            <a:stCxn id="14" idx="0"/>
          </p:cNvCxnSpPr>
          <p:nvPr/>
        </p:nvCxnSpPr>
        <p:spPr>
          <a:xfrm flipH="1" flipV="1">
            <a:off x="914400" y="3429000"/>
            <a:ext cx="1" cy="65960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F48CA2BC-A57E-4E38-8015-5A652D49916C}"/>
              </a:ext>
            </a:extLst>
          </p:cNvPr>
          <p:cNvCxnSpPr>
            <a:cxnSpLocks/>
          </p:cNvCxnSpPr>
          <p:nvPr/>
        </p:nvCxnSpPr>
        <p:spPr>
          <a:xfrm>
            <a:off x="914400" y="3446083"/>
            <a:ext cx="157807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>
            <a:extLst>
              <a:ext uri="{FF2B5EF4-FFF2-40B4-BE49-F238E27FC236}">
                <a16:creationId xmlns:a16="http://schemas.microsoft.com/office/drawing/2014/main" id="{BBF3724E-D44B-451D-82E1-C0F110FFE4F2}"/>
              </a:ext>
            </a:extLst>
          </p:cNvPr>
          <p:cNvCxnSpPr>
            <a:stCxn id="9" idx="4"/>
          </p:cNvCxnSpPr>
          <p:nvPr/>
        </p:nvCxnSpPr>
        <p:spPr>
          <a:xfrm flipH="1">
            <a:off x="5764746" y="3538952"/>
            <a:ext cx="1" cy="18851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7C57276B-6168-49B2-846B-67E9F8823327}"/>
              </a:ext>
            </a:extLst>
          </p:cNvPr>
          <p:cNvCxnSpPr>
            <a:stCxn id="8" idx="6"/>
          </p:cNvCxnSpPr>
          <p:nvPr/>
        </p:nvCxnSpPr>
        <p:spPr>
          <a:xfrm>
            <a:off x="4721225" y="5424072"/>
            <a:ext cx="104352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>
            <a:extLst>
              <a:ext uri="{FF2B5EF4-FFF2-40B4-BE49-F238E27FC236}">
                <a16:creationId xmlns:a16="http://schemas.microsoft.com/office/drawing/2014/main" id="{298B0DD0-0A06-428B-8E2E-FC48FF86C15F}"/>
              </a:ext>
            </a:extLst>
          </p:cNvPr>
          <p:cNvCxnSpPr>
            <a:cxnSpLocks/>
            <a:stCxn id="13" idx="4"/>
          </p:cNvCxnSpPr>
          <p:nvPr/>
        </p:nvCxnSpPr>
        <p:spPr>
          <a:xfrm flipH="1">
            <a:off x="904842" y="4921627"/>
            <a:ext cx="9559" cy="502445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1E8D58F1-E6EC-4724-BAEF-B2BA49874F1F}"/>
              </a:ext>
            </a:extLst>
          </p:cNvPr>
          <p:cNvCxnSpPr>
            <a:cxnSpLocks/>
            <a:endCxn id="7" idx="2"/>
          </p:cNvCxnSpPr>
          <p:nvPr/>
        </p:nvCxnSpPr>
        <p:spPr>
          <a:xfrm flipV="1">
            <a:off x="904843" y="5411750"/>
            <a:ext cx="2513371" cy="12322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1409D148-D09B-4F9A-A759-BEE90F857492}"/>
              </a:ext>
            </a:extLst>
          </p:cNvPr>
          <p:cNvSpPr txBox="1"/>
          <p:nvPr/>
        </p:nvSpPr>
        <p:spPr>
          <a:xfrm>
            <a:off x="336052" y="597002"/>
            <a:ext cx="903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Zapnutím vypínače se uzavře elektrický obvod a vodiči prochází proud.</a:t>
            </a:r>
          </a:p>
        </p:txBody>
      </p:sp>
      <p:sp>
        <p:nvSpPr>
          <p:cNvPr id="35" name="Obdélník 34">
            <a:extLst>
              <a:ext uri="{FF2B5EF4-FFF2-40B4-BE49-F238E27FC236}">
                <a16:creationId xmlns:a16="http://schemas.microsoft.com/office/drawing/2014/main" id="{61A74A90-2776-4FFB-9B33-2FD19FD505E7}"/>
              </a:ext>
            </a:extLst>
          </p:cNvPr>
          <p:cNvSpPr/>
          <p:nvPr/>
        </p:nvSpPr>
        <p:spPr>
          <a:xfrm>
            <a:off x="9244013" y="597002"/>
            <a:ext cx="1871662" cy="36026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sem klikni</a:t>
            </a:r>
          </a:p>
        </p:txBody>
      </p:sp>
      <p:cxnSp>
        <p:nvCxnSpPr>
          <p:cNvPr id="37" name="Přímá spojnice 36">
            <a:extLst>
              <a:ext uri="{FF2B5EF4-FFF2-40B4-BE49-F238E27FC236}">
                <a16:creationId xmlns:a16="http://schemas.microsoft.com/office/drawing/2014/main" id="{53AD39D3-5BA5-4658-8521-ABCC6985DE20}"/>
              </a:ext>
            </a:extLst>
          </p:cNvPr>
          <p:cNvCxnSpPr>
            <a:stCxn id="11" idx="7"/>
            <a:endCxn id="10" idx="0"/>
          </p:cNvCxnSpPr>
          <p:nvPr/>
        </p:nvCxnSpPr>
        <p:spPr>
          <a:xfrm flipV="1">
            <a:off x="2651006" y="3345654"/>
            <a:ext cx="644780" cy="5815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Skupina 49">
            <a:extLst>
              <a:ext uri="{FF2B5EF4-FFF2-40B4-BE49-F238E27FC236}">
                <a16:creationId xmlns:a16="http://schemas.microsoft.com/office/drawing/2014/main" id="{7337DBFE-806C-43EF-AC6B-42B79F9C5FFC}"/>
              </a:ext>
            </a:extLst>
          </p:cNvPr>
          <p:cNvGrpSpPr/>
          <p:nvPr/>
        </p:nvGrpSpPr>
        <p:grpSpPr>
          <a:xfrm>
            <a:off x="1600759" y="4721684"/>
            <a:ext cx="420297" cy="823098"/>
            <a:chOff x="1600759" y="4721684"/>
            <a:chExt cx="420297" cy="823098"/>
          </a:xfrm>
        </p:grpSpPr>
        <p:sp>
          <p:nvSpPr>
            <p:cNvPr id="41" name="Poloviční rámeček 40">
              <a:extLst>
                <a:ext uri="{FF2B5EF4-FFF2-40B4-BE49-F238E27FC236}">
                  <a16:creationId xmlns:a16="http://schemas.microsoft.com/office/drawing/2014/main" id="{BA4BF499-F8A9-4339-B65D-614E934B69F2}"/>
                </a:ext>
              </a:extLst>
            </p:cNvPr>
            <p:cNvSpPr/>
            <p:nvPr/>
          </p:nvSpPr>
          <p:spPr>
            <a:xfrm rot="18216021">
              <a:off x="1641396" y="5165121"/>
              <a:ext cx="375226" cy="384095"/>
            </a:xfrm>
            <a:prstGeom prst="halfFram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43" name="TextovéPole 42">
              <a:extLst>
                <a:ext uri="{FF2B5EF4-FFF2-40B4-BE49-F238E27FC236}">
                  <a16:creationId xmlns:a16="http://schemas.microsoft.com/office/drawing/2014/main" id="{15C11263-46DF-4E96-9914-B660A5148D24}"/>
                </a:ext>
              </a:extLst>
            </p:cNvPr>
            <p:cNvSpPr txBox="1"/>
            <p:nvPr/>
          </p:nvSpPr>
          <p:spPr>
            <a:xfrm>
              <a:off x="1600759" y="4721684"/>
              <a:ext cx="2487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</a:p>
          </p:txBody>
        </p:sp>
      </p:grpSp>
      <p:grpSp>
        <p:nvGrpSpPr>
          <p:cNvPr id="49" name="Skupina 48">
            <a:extLst>
              <a:ext uri="{FF2B5EF4-FFF2-40B4-BE49-F238E27FC236}">
                <a16:creationId xmlns:a16="http://schemas.microsoft.com/office/drawing/2014/main" id="{1EF17D3C-E069-410B-9E27-E8383428FE93}"/>
              </a:ext>
            </a:extLst>
          </p:cNvPr>
          <p:cNvGrpSpPr/>
          <p:nvPr/>
        </p:nvGrpSpPr>
        <p:grpSpPr>
          <a:xfrm>
            <a:off x="5572697" y="4209572"/>
            <a:ext cx="683276" cy="434103"/>
            <a:chOff x="5572697" y="4209572"/>
            <a:chExt cx="683276" cy="434103"/>
          </a:xfrm>
        </p:grpSpPr>
        <p:sp>
          <p:nvSpPr>
            <p:cNvPr id="42" name="Poloviční rámeček 41">
              <a:extLst>
                <a:ext uri="{FF2B5EF4-FFF2-40B4-BE49-F238E27FC236}">
                  <a16:creationId xmlns:a16="http://schemas.microsoft.com/office/drawing/2014/main" id="{89D6E27E-E62C-4B24-81F3-C824AC36B5B7}"/>
                </a:ext>
              </a:extLst>
            </p:cNvPr>
            <p:cNvSpPr/>
            <p:nvPr/>
          </p:nvSpPr>
          <p:spPr>
            <a:xfrm rot="13524228">
              <a:off x="5577132" y="4205137"/>
              <a:ext cx="375226" cy="384095"/>
            </a:xfrm>
            <a:prstGeom prst="halfFram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44" name="TextovéPole 43">
              <a:extLst>
                <a:ext uri="{FF2B5EF4-FFF2-40B4-BE49-F238E27FC236}">
                  <a16:creationId xmlns:a16="http://schemas.microsoft.com/office/drawing/2014/main" id="{FE059618-CF58-45FD-994A-C40892CB48C3}"/>
                </a:ext>
              </a:extLst>
            </p:cNvPr>
            <p:cNvSpPr txBox="1"/>
            <p:nvPr/>
          </p:nvSpPr>
          <p:spPr>
            <a:xfrm>
              <a:off x="6007187" y="4274343"/>
              <a:ext cx="2487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</a:p>
          </p:txBody>
        </p:sp>
      </p:grpSp>
      <p:grpSp>
        <p:nvGrpSpPr>
          <p:cNvPr id="48" name="Skupina 47">
            <a:extLst>
              <a:ext uri="{FF2B5EF4-FFF2-40B4-BE49-F238E27FC236}">
                <a16:creationId xmlns:a16="http://schemas.microsoft.com/office/drawing/2014/main" id="{0BE7E8D8-A39B-44E1-931F-978E3D47804A}"/>
              </a:ext>
            </a:extLst>
          </p:cNvPr>
          <p:cNvGrpSpPr/>
          <p:nvPr/>
        </p:nvGrpSpPr>
        <p:grpSpPr>
          <a:xfrm>
            <a:off x="3715417" y="2730222"/>
            <a:ext cx="384095" cy="886392"/>
            <a:chOff x="3715417" y="2730222"/>
            <a:chExt cx="384095" cy="886392"/>
          </a:xfrm>
        </p:grpSpPr>
        <p:sp>
          <p:nvSpPr>
            <p:cNvPr id="39" name="Poloviční rámeček 38">
              <a:extLst>
                <a:ext uri="{FF2B5EF4-FFF2-40B4-BE49-F238E27FC236}">
                  <a16:creationId xmlns:a16="http://schemas.microsoft.com/office/drawing/2014/main" id="{6135FB90-38A1-4AEB-9373-552D249CCC2D}"/>
                </a:ext>
              </a:extLst>
            </p:cNvPr>
            <p:cNvSpPr/>
            <p:nvPr/>
          </p:nvSpPr>
          <p:spPr>
            <a:xfrm rot="7900100">
              <a:off x="3719852" y="3236953"/>
              <a:ext cx="375226" cy="384095"/>
            </a:xfrm>
            <a:prstGeom prst="halfFram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45" name="TextovéPole 44">
              <a:extLst>
                <a:ext uri="{FF2B5EF4-FFF2-40B4-BE49-F238E27FC236}">
                  <a16:creationId xmlns:a16="http://schemas.microsoft.com/office/drawing/2014/main" id="{3B09ACE1-FB21-4E67-8FD6-73F56E4E606B}"/>
                </a:ext>
              </a:extLst>
            </p:cNvPr>
            <p:cNvSpPr txBox="1"/>
            <p:nvPr/>
          </p:nvSpPr>
          <p:spPr>
            <a:xfrm>
              <a:off x="3836336" y="2730222"/>
              <a:ext cx="2487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</a:p>
          </p:txBody>
        </p:sp>
      </p:grpSp>
      <p:grpSp>
        <p:nvGrpSpPr>
          <p:cNvPr id="47" name="Skupina 46">
            <a:extLst>
              <a:ext uri="{FF2B5EF4-FFF2-40B4-BE49-F238E27FC236}">
                <a16:creationId xmlns:a16="http://schemas.microsoft.com/office/drawing/2014/main" id="{A7A26710-BE46-46CE-B8D3-862FB23A5DD3}"/>
              </a:ext>
            </a:extLst>
          </p:cNvPr>
          <p:cNvGrpSpPr/>
          <p:nvPr/>
        </p:nvGrpSpPr>
        <p:grpSpPr>
          <a:xfrm>
            <a:off x="1425175" y="2723404"/>
            <a:ext cx="402653" cy="919458"/>
            <a:chOff x="1425175" y="2723404"/>
            <a:chExt cx="402653" cy="919458"/>
          </a:xfrm>
        </p:grpSpPr>
        <p:sp>
          <p:nvSpPr>
            <p:cNvPr id="40" name="Poloviční rámeček 39">
              <a:extLst>
                <a:ext uri="{FF2B5EF4-FFF2-40B4-BE49-F238E27FC236}">
                  <a16:creationId xmlns:a16="http://schemas.microsoft.com/office/drawing/2014/main" id="{2CB6039F-3C00-43EB-9BE9-9B0BBF96DCFC}"/>
                </a:ext>
              </a:extLst>
            </p:cNvPr>
            <p:cNvSpPr/>
            <p:nvPr/>
          </p:nvSpPr>
          <p:spPr>
            <a:xfrm rot="7900100">
              <a:off x="1429610" y="3263201"/>
              <a:ext cx="375226" cy="384095"/>
            </a:xfrm>
            <a:prstGeom prst="halfFram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46" name="TextovéPole 45">
              <a:extLst>
                <a:ext uri="{FF2B5EF4-FFF2-40B4-BE49-F238E27FC236}">
                  <a16:creationId xmlns:a16="http://schemas.microsoft.com/office/drawing/2014/main" id="{37F98149-2842-4C2C-AFD2-A88844D8A233}"/>
                </a:ext>
              </a:extLst>
            </p:cNvPr>
            <p:cNvSpPr txBox="1"/>
            <p:nvPr/>
          </p:nvSpPr>
          <p:spPr>
            <a:xfrm>
              <a:off x="1579042" y="2723404"/>
              <a:ext cx="2487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</a:p>
          </p:txBody>
        </p:sp>
      </p:grpSp>
      <p:sp>
        <p:nvSpPr>
          <p:cNvPr id="51" name="TextovéPole 50">
            <a:extLst>
              <a:ext uri="{FF2B5EF4-FFF2-40B4-BE49-F238E27FC236}">
                <a16:creationId xmlns:a16="http://schemas.microsoft.com/office/drawing/2014/main" id="{75DE2E4F-A0FA-4210-A393-CD92AAD5F691}"/>
              </a:ext>
            </a:extLst>
          </p:cNvPr>
          <p:cNvSpPr txBox="1"/>
          <p:nvPr/>
        </p:nvSpPr>
        <p:spPr>
          <a:xfrm>
            <a:off x="1079502" y="4263301"/>
            <a:ext cx="583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4 V</a:t>
            </a:r>
          </a:p>
        </p:txBody>
      </p:sp>
      <p:sp>
        <p:nvSpPr>
          <p:cNvPr id="54" name="TextovéPole 53">
            <a:extLst>
              <a:ext uri="{FF2B5EF4-FFF2-40B4-BE49-F238E27FC236}">
                <a16:creationId xmlns:a16="http://schemas.microsoft.com/office/drawing/2014/main" id="{7582CF57-AED2-4598-8679-E049FB61DF2C}"/>
              </a:ext>
            </a:extLst>
          </p:cNvPr>
          <p:cNvSpPr txBox="1"/>
          <p:nvPr/>
        </p:nvSpPr>
        <p:spPr>
          <a:xfrm>
            <a:off x="303212" y="1316113"/>
            <a:ext cx="57147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Digitální ampérmetr ukazuje velikost proudu</a:t>
            </a:r>
          </a:p>
          <a:p>
            <a:r>
              <a:rPr lang="cs-CZ" sz="2400" dirty="0"/>
              <a:t>I = </a:t>
            </a:r>
            <a:r>
              <a:rPr lang="cs-CZ" sz="2400" dirty="0" smtClean="0"/>
              <a:t>0,04 </a:t>
            </a:r>
            <a:r>
              <a:rPr lang="cs-CZ" sz="2400" dirty="0"/>
              <a:t>A = 40 </a:t>
            </a:r>
            <a:r>
              <a:rPr lang="cs-CZ" sz="2400" dirty="0" smtClean="0"/>
              <a:t>mA.</a:t>
            </a:r>
            <a:endParaRPr lang="cs-CZ" sz="2400" dirty="0"/>
          </a:p>
        </p:txBody>
      </p:sp>
      <p:pic>
        <p:nvPicPr>
          <p:cNvPr id="53" name="Picture 5" descr="DSCF1142">
            <a:extLst>
              <a:ext uri="{FF2B5EF4-FFF2-40B4-BE49-F238E27FC236}">
                <a16:creationId xmlns:a16="http://schemas.microsoft.com/office/drawing/2014/main" id="{739130AC-6CA4-48F1-8A97-FA4459772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44012" y="2147110"/>
            <a:ext cx="5441700" cy="408163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2" name="Obdélník 51">
            <a:extLst>
              <a:ext uri="{FF2B5EF4-FFF2-40B4-BE49-F238E27FC236}">
                <a16:creationId xmlns:a16="http://schemas.microsoft.com/office/drawing/2014/main" id="{ACFC7202-4158-4666-A3B6-A4B7CAA98B08}"/>
              </a:ext>
            </a:extLst>
          </p:cNvPr>
          <p:cNvSpPr/>
          <p:nvPr/>
        </p:nvSpPr>
        <p:spPr>
          <a:xfrm>
            <a:off x="3727605" y="4803517"/>
            <a:ext cx="760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100 </a:t>
            </a:r>
            <a:r>
              <a:rPr lang="el-GR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Ω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774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1C467D93-0244-4A3F-AA95-E3FC7DE14317}"/>
              </a:ext>
            </a:extLst>
          </p:cNvPr>
          <p:cNvCxnSpPr>
            <a:cxnSpLocks/>
            <a:stCxn id="10" idx="6"/>
            <a:endCxn id="12" idx="2"/>
          </p:cNvCxnSpPr>
          <p:nvPr/>
        </p:nvCxnSpPr>
        <p:spPr>
          <a:xfrm flipV="1">
            <a:off x="3388654" y="3429000"/>
            <a:ext cx="1054705" cy="952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8BFB9910-BC85-4757-A322-50C123AE49DE}"/>
              </a:ext>
            </a:extLst>
          </p:cNvPr>
          <p:cNvCxnSpPr>
            <a:cxnSpLocks/>
          </p:cNvCxnSpPr>
          <p:nvPr/>
        </p:nvCxnSpPr>
        <p:spPr>
          <a:xfrm>
            <a:off x="4628356" y="3399498"/>
            <a:ext cx="2248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7A44A526-1991-44BD-B486-9355ACB2476E}"/>
              </a:ext>
            </a:extLst>
          </p:cNvPr>
          <p:cNvGrpSpPr/>
          <p:nvPr/>
        </p:nvGrpSpPr>
        <p:grpSpPr>
          <a:xfrm>
            <a:off x="4843720" y="3083240"/>
            <a:ext cx="614362" cy="611387"/>
            <a:chOff x="5060734" y="4087940"/>
            <a:chExt cx="614362" cy="611387"/>
          </a:xfrm>
        </p:grpSpPr>
        <p:sp>
          <p:nvSpPr>
            <p:cNvPr id="31" name="TextovéPole 30">
              <a:extLst>
                <a:ext uri="{FF2B5EF4-FFF2-40B4-BE49-F238E27FC236}">
                  <a16:creationId xmlns:a16="http://schemas.microsoft.com/office/drawing/2014/main" id="{05D486F2-AF7D-4DF8-B427-1F033F41D4FA}"/>
                </a:ext>
              </a:extLst>
            </p:cNvPr>
            <p:cNvSpPr txBox="1"/>
            <p:nvPr/>
          </p:nvSpPr>
          <p:spPr>
            <a:xfrm>
              <a:off x="5161904" y="4087940"/>
              <a:ext cx="4219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3200" dirty="0"/>
                <a:t>A</a:t>
              </a:r>
            </a:p>
          </p:txBody>
        </p:sp>
        <p:sp>
          <p:nvSpPr>
            <p:cNvPr id="32" name="Ovál 31">
              <a:extLst>
                <a:ext uri="{FF2B5EF4-FFF2-40B4-BE49-F238E27FC236}">
                  <a16:creationId xmlns:a16="http://schemas.microsoft.com/office/drawing/2014/main" id="{B5EAD541-0242-44FC-8E50-3C7D22BDF6AD}"/>
                </a:ext>
              </a:extLst>
            </p:cNvPr>
            <p:cNvSpPr/>
            <p:nvPr/>
          </p:nvSpPr>
          <p:spPr>
            <a:xfrm rot="299275">
              <a:off x="5060734" y="4113539"/>
              <a:ext cx="614362" cy="58578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73238C08-B98B-45B8-A68F-1A096F74691D}"/>
              </a:ext>
            </a:extLst>
          </p:cNvPr>
          <p:cNvCxnSpPr>
            <a:cxnSpLocks/>
          </p:cNvCxnSpPr>
          <p:nvPr/>
        </p:nvCxnSpPr>
        <p:spPr>
          <a:xfrm flipV="1">
            <a:off x="3511083" y="4980175"/>
            <a:ext cx="1110922" cy="215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ál 6">
            <a:extLst>
              <a:ext uri="{FF2B5EF4-FFF2-40B4-BE49-F238E27FC236}">
                <a16:creationId xmlns:a16="http://schemas.microsoft.com/office/drawing/2014/main" id="{6C870439-09DC-4FEA-A0AC-10DE03D56549}"/>
              </a:ext>
            </a:extLst>
          </p:cNvPr>
          <p:cNvSpPr/>
          <p:nvPr/>
        </p:nvSpPr>
        <p:spPr>
          <a:xfrm>
            <a:off x="3418214" y="5318881"/>
            <a:ext cx="185737" cy="1857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ADA0697D-4E51-492A-BED6-060B677ADBF2}"/>
              </a:ext>
            </a:extLst>
          </p:cNvPr>
          <p:cNvSpPr/>
          <p:nvPr/>
        </p:nvSpPr>
        <p:spPr>
          <a:xfrm>
            <a:off x="4535488" y="5331203"/>
            <a:ext cx="185737" cy="1857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45592C61-5D66-472F-ACAB-208609A05DF9}"/>
              </a:ext>
            </a:extLst>
          </p:cNvPr>
          <p:cNvSpPr/>
          <p:nvPr/>
        </p:nvSpPr>
        <p:spPr>
          <a:xfrm>
            <a:off x="5671878" y="3353214"/>
            <a:ext cx="185737" cy="1857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DC652B89-4FF7-4ADD-AD78-86387F86EB44}"/>
              </a:ext>
            </a:extLst>
          </p:cNvPr>
          <p:cNvSpPr/>
          <p:nvPr/>
        </p:nvSpPr>
        <p:spPr>
          <a:xfrm>
            <a:off x="3202917" y="3345654"/>
            <a:ext cx="185737" cy="1857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4E5FC72C-D377-49AA-A4FB-B357C075D657}"/>
              </a:ext>
            </a:extLst>
          </p:cNvPr>
          <p:cNvSpPr/>
          <p:nvPr/>
        </p:nvSpPr>
        <p:spPr>
          <a:xfrm>
            <a:off x="2492470" y="3376609"/>
            <a:ext cx="185737" cy="1857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5F72B1F0-7B9C-47C0-9B1A-86E66D99B465}"/>
              </a:ext>
            </a:extLst>
          </p:cNvPr>
          <p:cNvSpPr/>
          <p:nvPr/>
        </p:nvSpPr>
        <p:spPr>
          <a:xfrm>
            <a:off x="4443359" y="3336131"/>
            <a:ext cx="185737" cy="1857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A421A41C-0B42-4B9F-9170-58403A2EA6D5}"/>
              </a:ext>
            </a:extLst>
          </p:cNvPr>
          <p:cNvSpPr/>
          <p:nvPr/>
        </p:nvSpPr>
        <p:spPr>
          <a:xfrm>
            <a:off x="821532" y="4735889"/>
            <a:ext cx="185737" cy="1857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36D12361-8ECE-4112-972B-75E9FFA11AFF}"/>
              </a:ext>
            </a:extLst>
          </p:cNvPr>
          <p:cNvSpPr/>
          <p:nvPr/>
        </p:nvSpPr>
        <p:spPr>
          <a:xfrm>
            <a:off x="821532" y="4088605"/>
            <a:ext cx="185737" cy="1857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Znak plus 14">
            <a:extLst>
              <a:ext uri="{FF2B5EF4-FFF2-40B4-BE49-F238E27FC236}">
                <a16:creationId xmlns:a16="http://schemas.microsoft.com/office/drawing/2014/main" id="{79933C6D-926E-4A17-8145-84F6CCE44FCD}"/>
              </a:ext>
            </a:extLst>
          </p:cNvPr>
          <p:cNvSpPr/>
          <p:nvPr/>
        </p:nvSpPr>
        <p:spPr>
          <a:xfrm>
            <a:off x="279401" y="3965763"/>
            <a:ext cx="469898" cy="431422"/>
          </a:xfrm>
          <a:prstGeom prst="mathPlu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Znak minus 15">
            <a:extLst>
              <a:ext uri="{FF2B5EF4-FFF2-40B4-BE49-F238E27FC236}">
                <a16:creationId xmlns:a16="http://schemas.microsoft.com/office/drawing/2014/main" id="{C092FFF6-438E-402D-A796-29984B1D1D2F}"/>
              </a:ext>
            </a:extLst>
          </p:cNvPr>
          <p:cNvSpPr/>
          <p:nvPr/>
        </p:nvSpPr>
        <p:spPr>
          <a:xfrm>
            <a:off x="303212" y="4560375"/>
            <a:ext cx="446087" cy="536765"/>
          </a:xfrm>
          <a:prstGeom prst="mathMin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C337FBC0-AB9F-43AF-B558-1FBC6CBBB8D5}"/>
              </a:ext>
            </a:extLst>
          </p:cNvPr>
          <p:cNvSpPr/>
          <p:nvPr/>
        </p:nvSpPr>
        <p:spPr>
          <a:xfrm>
            <a:off x="3634756" y="4826376"/>
            <a:ext cx="900732" cy="307598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DEFB9DB1-3346-4395-AB7F-BD1779701F7B}"/>
              </a:ext>
            </a:extLst>
          </p:cNvPr>
          <p:cNvCxnSpPr>
            <a:cxnSpLocks/>
          </p:cNvCxnSpPr>
          <p:nvPr/>
        </p:nvCxnSpPr>
        <p:spPr>
          <a:xfrm>
            <a:off x="3532370" y="4980175"/>
            <a:ext cx="1" cy="3154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id="{BBE720BA-E00D-40BA-A48B-B82DDE633A84}"/>
              </a:ext>
            </a:extLst>
          </p:cNvPr>
          <p:cNvCxnSpPr>
            <a:cxnSpLocks/>
          </p:cNvCxnSpPr>
          <p:nvPr/>
        </p:nvCxnSpPr>
        <p:spPr>
          <a:xfrm>
            <a:off x="4640797" y="4990966"/>
            <a:ext cx="1" cy="3154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954D2E99-28F5-46F8-BCD0-08C0695E2CB1}"/>
              </a:ext>
            </a:extLst>
          </p:cNvPr>
          <p:cNvCxnSpPr>
            <a:cxnSpLocks/>
          </p:cNvCxnSpPr>
          <p:nvPr/>
        </p:nvCxnSpPr>
        <p:spPr>
          <a:xfrm flipV="1">
            <a:off x="2623485" y="3147881"/>
            <a:ext cx="714375" cy="25044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7A3D86D1-D9BB-45A8-A270-DB623B9B44AC}"/>
              </a:ext>
            </a:extLst>
          </p:cNvPr>
          <p:cNvCxnSpPr>
            <a:cxnSpLocks/>
          </p:cNvCxnSpPr>
          <p:nvPr/>
        </p:nvCxnSpPr>
        <p:spPr>
          <a:xfrm>
            <a:off x="5453342" y="3429000"/>
            <a:ext cx="2248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>
            <a:extLst>
              <a:ext uri="{FF2B5EF4-FFF2-40B4-BE49-F238E27FC236}">
                <a16:creationId xmlns:a16="http://schemas.microsoft.com/office/drawing/2014/main" id="{AF8AD2F7-2E58-4ED9-9680-B0CAB5487D32}"/>
              </a:ext>
            </a:extLst>
          </p:cNvPr>
          <p:cNvCxnSpPr>
            <a:cxnSpLocks/>
            <a:stCxn id="14" idx="0"/>
          </p:cNvCxnSpPr>
          <p:nvPr/>
        </p:nvCxnSpPr>
        <p:spPr>
          <a:xfrm flipH="1" flipV="1">
            <a:off x="914400" y="3429000"/>
            <a:ext cx="1" cy="65960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639D5D58-B3D2-4CA8-8BED-48A6DFE52560}"/>
              </a:ext>
            </a:extLst>
          </p:cNvPr>
          <p:cNvCxnSpPr>
            <a:cxnSpLocks/>
          </p:cNvCxnSpPr>
          <p:nvPr/>
        </p:nvCxnSpPr>
        <p:spPr>
          <a:xfrm>
            <a:off x="914400" y="3446083"/>
            <a:ext cx="157807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>
            <a:extLst>
              <a:ext uri="{FF2B5EF4-FFF2-40B4-BE49-F238E27FC236}">
                <a16:creationId xmlns:a16="http://schemas.microsoft.com/office/drawing/2014/main" id="{D50382A4-BD07-446D-A585-F0A93ECE72F1}"/>
              </a:ext>
            </a:extLst>
          </p:cNvPr>
          <p:cNvCxnSpPr>
            <a:stCxn id="9" idx="4"/>
          </p:cNvCxnSpPr>
          <p:nvPr/>
        </p:nvCxnSpPr>
        <p:spPr>
          <a:xfrm flipH="1">
            <a:off x="5764746" y="3538952"/>
            <a:ext cx="1" cy="18851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C060C31F-4EF7-45B8-B901-2BBA2D120CB0}"/>
              </a:ext>
            </a:extLst>
          </p:cNvPr>
          <p:cNvCxnSpPr>
            <a:stCxn id="8" idx="6"/>
          </p:cNvCxnSpPr>
          <p:nvPr/>
        </p:nvCxnSpPr>
        <p:spPr>
          <a:xfrm>
            <a:off x="4721225" y="5424072"/>
            <a:ext cx="104352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>
            <a:extLst>
              <a:ext uri="{FF2B5EF4-FFF2-40B4-BE49-F238E27FC236}">
                <a16:creationId xmlns:a16="http://schemas.microsoft.com/office/drawing/2014/main" id="{4E9DE8AB-011C-49E8-809B-85EF3C201383}"/>
              </a:ext>
            </a:extLst>
          </p:cNvPr>
          <p:cNvCxnSpPr>
            <a:cxnSpLocks/>
            <a:stCxn id="13" idx="4"/>
          </p:cNvCxnSpPr>
          <p:nvPr/>
        </p:nvCxnSpPr>
        <p:spPr>
          <a:xfrm flipH="1">
            <a:off x="904842" y="4921627"/>
            <a:ext cx="9559" cy="502445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1C2EC5C3-3C41-4994-BAB2-CCF2AFC6AC6D}"/>
              </a:ext>
            </a:extLst>
          </p:cNvPr>
          <p:cNvCxnSpPr>
            <a:cxnSpLocks/>
            <a:endCxn id="7" idx="2"/>
          </p:cNvCxnSpPr>
          <p:nvPr/>
        </p:nvCxnSpPr>
        <p:spPr>
          <a:xfrm flipV="1">
            <a:off x="904843" y="5411750"/>
            <a:ext cx="2513371" cy="12322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4966E7FC-BAEC-41CC-9DFC-D524C13A314E}"/>
              </a:ext>
            </a:extLst>
          </p:cNvPr>
          <p:cNvSpPr txBox="1"/>
          <p:nvPr/>
        </p:nvSpPr>
        <p:spPr>
          <a:xfrm>
            <a:off x="904842" y="571500"/>
            <a:ext cx="5715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Elektrický obvod připojíme na napětí U = 6 </a:t>
            </a:r>
            <a:r>
              <a:rPr lang="cs-CZ" sz="2400" dirty="0" smtClean="0"/>
              <a:t>V.</a:t>
            </a:r>
            <a:endParaRPr lang="cs-CZ" sz="2400" dirty="0"/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269C79BE-ADB7-46C6-9384-ACBB745AFF6E}"/>
              </a:ext>
            </a:extLst>
          </p:cNvPr>
          <p:cNvSpPr txBox="1"/>
          <p:nvPr/>
        </p:nvSpPr>
        <p:spPr>
          <a:xfrm>
            <a:off x="1079502" y="4263301"/>
            <a:ext cx="583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6 V</a:t>
            </a: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24070697-9738-410D-8D28-0578420D5BF1}"/>
              </a:ext>
            </a:extLst>
          </p:cNvPr>
          <p:cNvSpPr txBox="1"/>
          <p:nvPr/>
        </p:nvSpPr>
        <p:spPr>
          <a:xfrm>
            <a:off x="5565773" y="5934787"/>
            <a:ext cx="6535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Kontrola svorkového napětí digitálním </a:t>
            </a:r>
            <a:r>
              <a:rPr lang="cs-CZ" sz="2400" dirty="0" smtClean="0"/>
              <a:t>voltmetrem.</a:t>
            </a:r>
            <a:endParaRPr lang="cs-CZ" sz="2400" dirty="0"/>
          </a:p>
        </p:txBody>
      </p:sp>
      <p:pic>
        <p:nvPicPr>
          <p:cNvPr id="39" name="Picture 7" descr="DSCF1145">
            <a:extLst>
              <a:ext uri="{FF2B5EF4-FFF2-40B4-BE49-F238E27FC236}">
                <a16:creationId xmlns:a16="http://schemas.microsoft.com/office/drawing/2014/main" id="{B35F871D-D434-4E26-A62B-D00D996F5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4278" y="1297623"/>
            <a:ext cx="5378107" cy="403358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" name="Obdélník 37">
            <a:extLst>
              <a:ext uri="{FF2B5EF4-FFF2-40B4-BE49-F238E27FC236}">
                <a16:creationId xmlns:a16="http://schemas.microsoft.com/office/drawing/2014/main" id="{188CEC60-548D-4A81-87A8-F82E2E248214}"/>
              </a:ext>
            </a:extLst>
          </p:cNvPr>
          <p:cNvSpPr/>
          <p:nvPr/>
        </p:nvSpPr>
        <p:spPr>
          <a:xfrm>
            <a:off x="3708596" y="4803517"/>
            <a:ext cx="760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100 </a:t>
            </a:r>
            <a:r>
              <a:rPr lang="el-GR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Ω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639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6CC2BE91-8950-4476-8BE1-233991143115}"/>
              </a:ext>
            </a:extLst>
          </p:cNvPr>
          <p:cNvCxnSpPr>
            <a:cxnSpLocks/>
            <a:stCxn id="10" idx="6"/>
            <a:endCxn id="12" idx="2"/>
          </p:cNvCxnSpPr>
          <p:nvPr/>
        </p:nvCxnSpPr>
        <p:spPr>
          <a:xfrm flipV="1">
            <a:off x="3388654" y="3429000"/>
            <a:ext cx="1054705" cy="952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F0390C89-5D13-43D4-B6B1-FA944ACD9F67}"/>
              </a:ext>
            </a:extLst>
          </p:cNvPr>
          <p:cNvCxnSpPr>
            <a:cxnSpLocks/>
          </p:cNvCxnSpPr>
          <p:nvPr/>
        </p:nvCxnSpPr>
        <p:spPr>
          <a:xfrm>
            <a:off x="4628356" y="3399498"/>
            <a:ext cx="2248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4BB2266-8A77-4B87-A8CE-405F78973FC1}"/>
              </a:ext>
            </a:extLst>
          </p:cNvPr>
          <p:cNvGrpSpPr/>
          <p:nvPr/>
        </p:nvGrpSpPr>
        <p:grpSpPr>
          <a:xfrm>
            <a:off x="4843720" y="3083240"/>
            <a:ext cx="614362" cy="611387"/>
            <a:chOff x="5060734" y="4087940"/>
            <a:chExt cx="614362" cy="611387"/>
          </a:xfrm>
        </p:grpSpPr>
        <p:sp>
          <p:nvSpPr>
            <p:cNvPr id="31" name="TextovéPole 30">
              <a:extLst>
                <a:ext uri="{FF2B5EF4-FFF2-40B4-BE49-F238E27FC236}">
                  <a16:creationId xmlns:a16="http://schemas.microsoft.com/office/drawing/2014/main" id="{CA341A3F-F913-4F92-8D55-80A337285439}"/>
                </a:ext>
              </a:extLst>
            </p:cNvPr>
            <p:cNvSpPr txBox="1"/>
            <p:nvPr/>
          </p:nvSpPr>
          <p:spPr>
            <a:xfrm>
              <a:off x="5161904" y="4087940"/>
              <a:ext cx="4219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3200" dirty="0"/>
                <a:t>A</a:t>
              </a:r>
            </a:p>
          </p:txBody>
        </p:sp>
        <p:sp>
          <p:nvSpPr>
            <p:cNvPr id="32" name="Ovál 31">
              <a:extLst>
                <a:ext uri="{FF2B5EF4-FFF2-40B4-BE49-F238E27FC236}">
                  <a16:creationId xmlns:a16="http://schemas.microsoft.com/office/drawing/2014/main" id="{7D14A345-B888-487B-A556-BC4175BB1D1E}"/>
                </a:ext>
              </a:extLst>
            </p:cNvPr>
            <p:cNvSpPr/>
            <p:nvPr/>
          </p:nvSpPr>
          <p:spPr>
            <a:xfrm rot="299275">
              <a:off x="5060734" y="4113539"/>
              <a:ext cx="614362" cy="58578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4423DCA2-7891-426C-8641-70A7FD138C5C}"/>
              </a:ext>
            </a:extLst>
          </p:cNvPr>
          <p:cNvCxnSpPr>
            <a:cxnSpLocks/>
          </p:cNvCxnSpPr>
          <p:nvPr/>
        </p:nvCxnSpPr>
        <p:spPr>
          <a:xfrm flipV="1">
            <a:off x="3511083" y="4980175"/>
            <a:ext cx="1110922" cy="215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ál 6">
            <a:extLst>
              <a:ext uri="{FF2B5EF4-FFF2-40B4-BE49-F238E27FC236}">
                <a16:creationId xmlns:a16="http://schemas.microsoft.com/office/drawing/2014/main" id="{62CF054F-D3AB-453A-A6A4-78E8007064F7}"/>
              </a:ext>
            </a:extLst>
          </p:cNvPr>
          <p:cNvSpPr/>
          <p:nvPr/>
        </p:nvSpPr>
        <p:spPr>
          <a:xfrm>
            <a:off x="3418214" y="5318881"/>
            <a:ext cx="185737" cy="1857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059E22DD-6764-44B6-B015-59BC5C32B469}"/>
              </a:ext>
            </a:extLst>
          </p:cNvPr>
          <p:cNvSpPr/>
          <p:nvPr/>
        </p:nvSpPr>
        <p:spPr>
          <a:xfrm>
            <a:off x="4535488" y="5331203"/>
            <a:ext cx="185737" cy="1857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6D231C8A-E315-4B9A-8A75-018BC2E49308}"/>
              </a:ext>
            </a:extLst>
          </p:cNvPr>
          <p:cNvSpPr/>
          <p:nvPr/>
        </p:nvSpPr>
        <p:spPr>
          <a:xfrm>
            <a:off x="5671878" y="3353214"/>
            <a:ext cx="185737" cy="1857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A26AC425-779A-4604-AFC6-58D3420DA494}"/>
              </a:ext>
            </a:extLst>
          </p:cNvPr>
          <p:cNvSpPr/>
          <p:nvPr/>
        </p:nvSpPr>
        <p:spPr>
          <a:xfrm>
            <a:off x="3202917" y="3345654"/>
            <a:ext cx="185737" cy="1857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ADE317CF-C4C8-4E05-B624-3B0955EE33B5}"/>
              </a:ext>
            </a:extLst>
          </p:cNvPr>
          <p:cNvSpPr/>
          <p:nvPr/>
        </p:nvSpPr>
        <p:spPr>
          <a:xfrm>
            <a:off x="2492470" y="3376609"/>
            <a:ext cx="185737" cy="1857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165560BD-349D-4E61-90CB-A4837D07A85A}"/>
              </a:ext>
            </a:extLst>
          </p:cNvPr>
          <p:cNvSpPr/>
          <p:nvPr/>
        </p:nvSpPr>
        <p:spPr>
          <a:xfrm>
            <a:off x="4443359" y="3336131"/>
            <a:ext cx="185737" cy="1857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CD6D83BA-E437-406F-8E8D-AA3E6105684F}"/>
              </a:ext>
            </a:extLst>
          </p:cNvPr>
          <p:cNvSpPr/>
          <p:nvPr/>
        </p:nvSpPr>
        <p:spPr>
          <a:xfrm>
            <a:off x="821532" y="4735889"/>
            <a:ext cx="185737" cy="1857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7110E839-1260-4556-8094-48F9443B9218}"/>
              </a:ext>
            </a:extLst>
          </p:cNvPr>
          <p:cNvSpPr/>
          <p:nvPr/>
        </p:nvSpPr>
        <p:spPr>
          <a:xfrm>
            <a:off x="821532" y="4088605"/>
            <a:ext cx="185737" cy="1857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Znak plus 14">
            <a:extLst>
              <a:ext uri="{FF2B5EF4-FFF2-40B4-BE49-F238E27FC236}">
                <a16:creationId xmlns:a16="http://schemas.microsoft.com/office/drawing/2014/main" id="{078926F5-D286-4786-8936-BBE8087E5D84}"/>
              </a:ext>
            </a:extLst>
          </p:cNvPr>
          <p:cNvSpPr/>
          <p:nvPr/>
        </p:nvSpPr>
        <p:spPr>
          <a:xfrm>
            <a:off x="279401" y="3965763"/>
            <a:ext cx="469898" cy="431422"/>
          </a:xfrm>
          <a:prstGeom prst="mathPlu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Znak minus 15">
            <a:extLst>
              <a:ext uri="{FF2B5EF4-FFF2-40B4-BE49-F238E27FC236}">
                <a16:creationId xmlns:a16="http://schemas.microsoft.com/office/drawing/2014/main" id="{804F729E-9C0A-4436-9711-3AB36D6F2507}"/>
              </a:ext>
            </a:extLst>
          </p:cNvPr>
          <p:cNvSpPr/>
          <p:nvPr/>
        </p:nvSpPr>
        <p:spPr>
          <a:xfrm>
            <a:off x="303212" y="4560375"/>
            <a:ext cx="446087" cy="536765"/>
          </a:xfrm>
          <a:prstGeom prst="mathMin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0A0DC841-C20C-413D-BB69-CF645B89E38A}"/>
              </a:ext>
            </a:extLst>
          </p:cNvPr>
          <p:cNvSpPr/>
          <p:nvPr/>
        </p:nvSpPr>
        <p:spPr>
          <a:xfrm>
            <a:off x="3634756" y="4826376"/>
            <a:ext cx="900732" cy="307598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488EE635-E84E-4563-86F2-C08195489031}"/>
              </a:ext>
            </a:extLst>
          </p:cNvPr>
          <p:cNvCxnSpPr>
            <a:cxnSpLocks/>
          </p:cNvCxnSpPr>
          <p:nvPr/>
        </p:nvCxnSpPr>
        <p:spPr>
          <a:xfrm>
            <a:off x="3532370" y="4980175"/>
            <a:ext cx="1" cy="3154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id="{E6A3DAF9-39A9-4CD4-9B38-765263E8471B}"/>
              </a:ext>
            </a:extLst>
          </p:cNvPr>
          <p:cNvCxnSpPr>
            <a:cxnSpLocks/>
          </p:cNvCxnSpPr>
          <p:nvPr/>
        </p:nvCxnSpPr>
        <p:spPr>
          <a:xfrm>
            <a:off x="4640797" y="4990966"/>
            <a:ext cx="1" cy="3154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61C6AA9C-1EBF-4111-A191-B7A888F8D0A6}"/>
              </a:ext>
            </a:extLst>
          </p:cNvPr>
          <p:cNvCxnSpPr>
            <a:cxnSpLocks/>
          </p:cNvCxnSpPr>
          <p:nvPr/>
        </p:nvCxnSpPr>
        <p:spPr>
          <a:xfrm flipV="1">
            <a:off x="2623485" y="3147881"/>
            <a:ext cx="714375" cy="25044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20B08ECF-21F4-491B-ADC3-A7A9B4DCC036}"/>
              </a:ext>
            </a:extLst>
          </p:cNvPr>
          <p:cNvCxnSpPr>
            <a:cxnSpLocks/>
          </p:cNvCxnSpPr>
          <p:nvPr/>
        </p:nvCxnSpPr>
        <p:spPr>
          <a:xfrm>
            <a:off x="5453342" y="3429000"/>
            <a:ext cx="2248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>
            <a:extLst>
              <a:ext uri="{FF2B5EF4-FFF2-40B4-BE49-F238E27FC236}">
                <a16:creationId xmlns:a16="http://schemas.microsoft.com/office/drawing/2014/main" id="{4C1060E3-71F2-40C6-8F0B-A1F3B1D9CC63}"/>
              </a:ext>
            </a:extLst>
          </p:cNvPr>
          <p:cNvCxnSpPr>
            <a:cxnSpLocks/>
            <a:stCxn id="14" idx="0"/>
          </p:cNvCxnSpPr>
          <p:nvPr/>
        </p:nvCxnSpPr>
        <p:spPr>
          <a:xfrm flipH="1" flipV="1">
            <a:off x="914400" y="3429000"/>
            <a:ext cx="1" cy="65960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F48CA2BC-A57E-4E38-8015-5A652D49916C}"/>
              </a:ext>
            </a:extLst>
          </p:cNvPr>
          <p:cNvCxnSpPr>
            <a:cxnSpLocks/>
          </p:cNvCxnSpPr>
          <p:nvPr/>
        </p:nvCxnSpPr>
        <p:spPr>
          <a:xfrm>
            <a:off x="914400" y="3446083"/>
            <a:ext cx="157807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>
            <a:extLst>
              <a:ext uri="{FF2B5EF4-FFF2-40B4-BE49-F238E27FC236}">
                <a16:creationId xmlns:a16="http://schemas.microsoft.com/office/drawing/2014/main" id="{BBF3724E-D44B-451D-82E1-C0F110FFE4F2}"/>
              </a:ext>
            </a:extLst>
          </p:cNvPr>
          <p:cNvCxnSpPr>
            <a:stCxn id="9" idx="4"/>
          </p:cNvCxnSpPr>
          <p:nvPr/>
        </p:nvCxnSpPr>
        <p:spPr>
          <a:xfrm flipH="1">
            <a:off x="5764746" y="3538952"/>
            <a:ext cx="1" cy="18851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7C57276B-6168-49B2-846B-67E9F8823327}"/>
              </a:ext>
            </a:extLst>
          </p:cNvPr>
          <p:cNvCxnSpPr>
            <a:stCxn id="8" idx="6"/>
          </p:cNvCxnSpPr>
          <p:nvPr/>
        </p:nvCxnSpPr>
        <p:spPr>
          <a:xfrm>
            <a:off x="4721225" y="5424072"/>
            <a:ext cx="104352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>
            <a:extLst>
              <a:ext uri="{FF2B5EF4-FFF2-40B4-BE49-F238E27FC236}">
                <a16:creationId xmlns:a16="http://schemas.microsoft.com/office/drawing/2014/main" id="{298B0DD0-0A06-428B-8E2E-FC48FF86C15F}"/>
              </a:ext>
            </a:extLst>
          </p:cNvPr>
          <p:cNvCxnSpPr>
            <a:cxnSpLocks/>
            <a:stCxn id="13" idx="4"/>
          </p:cNvCxnSpPr>
          <p:nvPr/>
        </p:nvCxnSpPr>
        <p:spPr>
          <a:xfrm flipH="1">
            <a:off x="904842" y="4921627"/>
            <a:ext cx="9559" cy="502445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1E8D58F1-E6EC-4724-BAEF-B2BA49874F1F}"/>
              </a:ext>
            </a:extLst>
          </p:cNvPr>
          <p:cNvCxnSpPr>
            <a:cxnSpLocks/>
            <a:endCxn id="7" idx="2"/>
          </p:cNvCxnSpPr>
          <p:nvPr/>
        </p:nvCxnSpPr>
        <p:spPr>
          <a:xfrm flipV="1">
            <a:off x="904843" y="5411750"/>
            <a:ext cx="2513371" cy="12322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1409D148-D09B-4F9A-A759-BEE90F857492}"/>
              </a:ext>
            </a:extLst>
          </p:cNvPr>
          <p:cNvSpPr txBox="1"/>
          <p:nvPr/>
        </p:nvSpPr>
        <p:spPr>
          <a:xfrm>
            <a:off x="336052" y="597002"/>
            <a:ext cx="903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Zapnutím vypínače se uzavře elektrický obvod a vodiči prochází proud.</a:t>
            </a:r>
          </a:p>
        </p:txBody>
      </p:sp>
      <p:sp>
        <p:nvSpPr>
          <p:cNvPr id="35" name="Obdélník 34">
            <a:extLst>
              <a:ext uri="{FF2B5EF4-FFF2-40B4-BE49-F238E27FC236}">
                <a16:creationId xmlns:a16="http://schemas.microsoft.com/office/drawing/2014/main" id="{61A74A90-2776-4FFB-9B33-2FD19FD505E7}"/>
              </a:ext>
            </a:extLst>
          </p:cNvPr>
          <p:cNvSpPr/>
          <p:nvPr/>
        </p:nvSpPr>
        <p:spPr>
          <a:xfrm>
            <a:off x="9244013" y="597002"/>
            <a:ext cx="1871662" cy="36026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sem klikni</a:t>
            </a:r>
          </a:p>
        </p:txBody>
      </p:sp>
      <p:cxnSp>
        <p:nvCxnSpPr>
          <p:cNvPr id="37" name="Přímá spojnice 36">
            <a:extLst>
              <a:ext uri="{FF2B5EF4-FFF2-40B4-BE49-F238E27FC236}">
                <a16:creationId xmlns:a16="http://schemas.microsoft.com/office/drawing/2014/main" id="{53AD39D3-5BA5-4658-8521-ABCC6985DE20}"/>
              </a:ext>
            </a:extLst>
          </p:cNvPr>
          <p:cNvCxnSpPr>
            <a:stCxn id="11" idx="7"/>
            <a:endCxn id="10" idx="0"/>
          </p:cNvCxnSpPr>
          <p:nvPr/>
        </p:nvCxnSpPr>
        <p:spPr>
          <a:xfrm flipV="1">
            <a:off x="2651006" y="3345654"/>
            <a:ext cx="644780" cy="5815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Skupina 49">
            <a:extLst>
              <a:ext uri="{FF2B5EF4-FFF2-40B4-BE49-F238E27FC236}">
                <a16:creationId xmlns:a16="http://schemas.microsoft.com/office/drawing/2014/main" id="{7337DBFE-806C-43EF-AC6B-42B79F9C5FFC}"/>
              </a:ext>
            </a:extLst>
          </p:cNvPr>
          <p:cNvGrpSpPr/>
          <p:nvPr/>
        </p:nvGrpSpPr>
        <p:grpSpPr>
          <a:xfrm>
            <a:off x="1600759" y="4721684"/>
            <a:ext cx="420297" cy="823098"/>
            <a:chOff x="1600759" y="4721684"/>
            <a:chExt cx="420297" cy="823098"/>
          </a:xfrm>
        </p:grpSpPr>
        <p:sp>
          <p:nvSpPr>
            <p:cNvPr id="41" name="Poloviční rámeček 40">
              <a:extLst>
                <a:ext uri="{FF2B5EF4-FFF2-40B4-BE49-F238E27FC236}">
                  <a16:creationId xmlns:a16="http://schemas.microsoft.com/office/drawing/2014/main" id="{BA4BF499-F8A9-4339-B65D-614E934B69F2}"/>
                </a:ext>
              </a:extLst>
            </p:cNvPr>
            <p:cNvSpPr/>
            <p:nvPr/>
          </p:nvSpPr>
          <p:spPr>
            <a:xfrm rot="18216021">
              <a:off x="1641396" y="5165121"/>
              <a:ext cx="375226" cy="384095"/>
            </a:xfrm>
            <a:prstGeom prst="halfFram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43" name="TextovéPole 42">
              <a:extLst>
                <a:ext uri="{FF2B5EF4-FFF2-40B4-BE49-F238E27FC236}">
                  <a16:creationId xmlns:a16="http://schemas.microsoft.com/office/drawing/2014/main" id="{15C11263-46DF-4E96-9914-B660A5148D24}"/>
                </a:ext>
              </a:extLst>
            </p:cNvPr>
            <p:cNvSpPr txBox="1"/>
            <p:nvPr/>
          </p:nvSpPr>
          <p:spPr>
            <a:xfrm>
              <a:off x="1600759" y="4721684"/>
              <a:ext cx="2487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</a:p>
          </p:txBody>
        </p:sp>
      </p:grpSp>
      <p:grpSp>
        <p:nvGrpSpPr>
          <p:cNvPr id="49" name="Skupina 48">
            <a:extLst>
              <a:ext uri="{FF2B5EF4-FFF2-40B4-BE49-F238E27FC236}">
                <a16:creationId xmlns:a16="http://schemas.microsoft.com/office/drawing/2014/main" id="{1EF17D3C-E069-410B-9E27-E8383428FE93}"/>
              </a:ext>
            </a:extLst>
          </p:cNvPr>
          <p:cNvGrpSpPr/>
          <p:nvPr/>
        </p:nvGrpSpPr>
        <p:grpSpPr>
          <a:xfrm>
            <a:off x="5572697" y="4209572"/>
            <a:ext cx="683276" cy="434103"/>
            <a:chOff x="5572697" y="4209572"/>
            <a:chExt cx="683276" cy="434103"/>
          </a:xfrm>
        </p:grpSpPr>
        <p:sp>
          <p:nvSpPr>
            <p:cNvPr id="42" name="Poloviční rámeček 41">
              <a:extLst>
                <a:ext uri="{FF2B5EF4-FFF2-40B4-BE49-F238E27FC236}">
                  <a16:creationId xmlns:a16="http://schemas.microsoft.com/office/drawing/2014/main" id="{89D6E27E-E62C-4B24-81F3-C824AC36B5B7}"/>
                </a:ext>
              </a:extLst>
            </p:cNvPr>
            <p:cNvSpPr/>
            <p:nvPr/>
          </p:nvSpPr>
          <p:spPr>
            <a:xfrm rot="13524228">
              <a:off x="5577132" y="4205137"/>
              <a:ext cx="375226" cy="384095"/>
            </a:xfrm>
            <a:prstGeom prst="halfFram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44" name="TextovéPole 43">
              <a:extLst>
                <a:ext uri="{FF2B5EF4-FFF2-40B4-BE49-F238E27FC236}">
                  <a16:creationId xmlns:a16="http://schemas.microsoft.com/office/drawing/2014/main" id="{FE059618-CF58-45FD-994A-C40892CB48C3}"/>
                </a:ext>
              </a:extLst>
            </p:cNvPr>
            <p:cNvSpPr txBox="1"/>
            <p:nvPr/>
          </p:nvSpPr>
          <p:spPr>
            <a:xfrm>
              <a:off x="6007187" y="4274343"/>
              <a:ext cx="2487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</a:p>
          </p:txBody>
        </p:sp>
      </p:grpSp>
      <p:grpSp>
        <p:nvGrpSpPr>
          <p:cNvPr id="48" name="Skupina 47">
            <a:extLst>
              <a:ext uri="{FF2B5EF4-FFF2-40B4-BE49-F238E27FC236}">
                <a16:creationId xmlns:a16="http://schemas.microsoft.com/office/drawing/2014/main" id="{0BE7E8D8-A39B-44E1-931F-978E3D47804A}"/>
              </a:ext>
            </a:extLst>
          </p:cNvPr>
          <p:cNvGrpSpPr/>
          <p:nvPr/>
        </p:nvGrpSpPr>
        <p:grpSpPr>
          <a:xfrm>
            <a:off x="3715417" y="2730222"/>
            <a:ext cx="384095" cy="886392"/>
            <a:chOff x="3715417" y="2730222"/>
            <a:chExt cx="384095" cy="886392"/>
          </a:xfrm>
        </p:grpSpPr>
        <p:sp>
          <p:nvSpPr>
            <p:cNvPr id="39" name="Poloviční rámeček 38">
              <a:extLst>
                <a:ext uri="{FF2B5EF4-FFF2-40B4-BE49-F238E27FC236}">
                  <a16:creationId xmlns:a16="http://schemas.microsoft.com/office/drawing/2014/main" id="{6135FB90-38A1-4AEB-9373-552D249CCC2D}"/>
                </a:ext>
              </a:extLst>
            </p:cNvPr>
            <p:cNvSpPr/>
            <p:nvPr/>
          </p:nvSpPr>
          <p:spPr>
            <a:xfrm rot="7900100">
              <a:off x="3719852" y="3236953"/>
              <a:ext cx="375226" cy="384095"/>
            </a:xfrm>
            <a:prstGeom prst="halfFram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45" name="TextovéPole 44">
              <a:extLst>
                <a:ext uri="{FF2B5EF4-FFF2-40B4-BE49-F238E27FC236}">
                  <a16:creationId xmlns:a16="http://schemas.microsoft.com/office/drawing/2014/main" id="{3B09ACE1-FB21-4E67-8FD6-73F56E4E606B}"/>
                </a:ext>
              </a:extLst>
            </p:cNvPr>
            <p:cNvSpPr txBox="1"/>
            <p:nvPr/>
          </p:nvSpPr>
          <p:spPr>
            <a:xfrm>
              <a:off x="3836336" y="2730222"/>
              <a:ext cx="2487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</a:p>
          </p:txBody>
        </p:sp>
      </p:grpSp>
      <p:grpSp>
        <p:nvGrpSpPr>
          <p:cNvPr id="47" name="Skupina 46">
            <a:extLst>
              <a:ext uri="{FF2B5EF4-FFF2-40B4-BE49-F238E27FC236}">
                <a16:creationId xmlns:a16="http://schemas.microsoft.com/office/drawing/2014/main" id="{A7A26710-BE46-46CE-B8D3-862FB23A5DD3}"/>
              </a:ext>
            </a:extLst>
          </p:cNvPr>
          <p:cNvGrpSpPr/>
          <p:nvPr/>
        </p:nvGrpSpPr>
        <p:grpSpPr>
          <a:xfrm>
            <a:off x="1425175" y="2723404"/>
            <a:ext cx="402653" cy="919458"/>
            <a:chOff x="1425175" y="2723404"/>
            <a:chExt cx="402653" cy="919458"/>
          </a:xfrm>
        </p:grpSpPr>
        <p:sp>
          <p:nvSpPr>
            <p:cNvPr id="40" name="Poloviční rámeček 39">
              <a:extLst>
                <a:ext uri="{FF2B5EF4-FFF2-40B4-BE49-F238E27FC236}">
                  <a16:creationId xmlns:a16="http://schemas.microsoft.com/office/drawing/2014/main" id="{2CB6039F-3C00-43EB-9BE9-9B0BBF96DCFC}"/>
                </a:ext>
              </a:extLst>
            </p:cNvPr>
            <p:cNvSpPr/>
            <p:nvPr/>
          </p:nvSpPr>
          <p:spPr>
            <a:xfrm rot="7900100">
              <a:off x="1429610" y="3263201"/>
              <a:ext cx="375226" cy="384095"/>
            </a:xfrm>
            <a:prstGeom prst="halfFram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46" name="TextovéPole 45">
              <a:extLst>
                <a:ext uri="{FF2B5EF4-FFF2-40B4-BE49-F238E27FC236}">
                  <a16:creationId xmlns:a16="http://schemas.microsoft.com/office/drawing/2014/main" id="{37F98149-2842-4C2C-AFD2-A88844D8A233}"/>
                </a:ext>
              </a:extLst>
            </p:cNvPr>
            <p:cNvSpPr txBox="1"/>
            <p:nvPr/>
          </p:nvSpPr>
          <p:spPr>
            <a:xfrm>
              <a:off x="1579042" y="2723404"/>
              <a:ext cx="2487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</a:p>
          </p:txBody>
        </p:sp>
      </p:grpSp>
      <p:sp>
        <p:nvSpPr>
          <p:cNvPr id="51" name="TextovéPole 50">
            <a:extLst>
              <a:ext uri="{FF2B5EF4-FFF2-40B4-BE49-F238E27FC236}">
                <a16:creationId xmlns:a16="http://schemas.microsoft.com/office/drawing/2014/main" id="{75DE2E4F-A0FA-4210-A393-CD92AAD5F691}"/>
              </a:ext>
            </a:extLst>
          </p:cNvPr>
          <p:cNvSpPr txBox="1"/>
          <p:nvPr/>
        </p:nvSpPr>
        <p:spPr>
          <a:xfrm>
            <a:off x="1079502" y="4263301"/>
            <a:ext cx="583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6 V</a:t>
            </a:r>
          </a:p>
        </p:txBody>
      </p:sp>
      <p:sp>
        <p:nvSpPr>
          <p:cNvPr id="54" name="TextovéPole 53">
            <a:extLst>
              <a:ext uri="{FF2B5EF4-FFF2-40B4-BE49-F238E27FC236}">
                <a16:creationId xmlns:a16="http://schemas.microsoft.com/office/drawing/2014/main" id="{7582CF57-AED2-4598-8679-E049FB61DF2C}"/>
              </a:ext>
            </a:extLst>
          </p:cNvPr>
          <p:cNvSpPr txBox="1"/>
          <p:nvPr/>
        </p:nvSpPr>
        <p:spPr>
          <a:xfrm>
            <a:off x="303212" y="1316113"/>
            <a:ext cx="57147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Digitální ampérmetr ukazuje velikost proudu</a:t>
            </a:r>
          </a:p>
          <a:p>
            <a:r>
              <a:rPr lang="cs-CZ" sz="2400" dirty="0"/>
              <a:t>I = </a:t>
            </a:r>
            <a:r>
              <a:rPr lang="cs-CZ" sz="2400" dirty="0" smtClean="0"/>
              <a:t>0,06 </a:t>
            </a:r>
            <a:r>
              <a:rPr lang="cs-CZ" sz="2400" dirty="0"/>
              <a:t>A = 60 </a:t>
            </a:r>
            <a:r>
              <a:rPr lang="cs-CZ" sz="2400" dirty="0" smtClean="0"/>
              <a:t>mA.</a:t>
            </a:r>
            <a:endParaRPr lang="cs-CZ" sz="2400" dirty="0"/>
          </a:p>
        </p:txBody>
      </p:sp>
      <p:pic>
        <p:nvPicPr>
          <p:cNvPr id="56" name="Picture 6" descr="DSCF1146">
            <a:extLst>
              <a:ext uri="{FF2B5EF4-FFF2-40B4-BE49-F238E27FC236}">
                <a16:creationId xmlns:a16="http://schemas.microsoft.com/office/drawing/2014/main" id="{7773E86C-AF2D-41E6-B0F7-522A5F351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86577" y="2035000"/>
            <a:ext cx="4779199" cy="358471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2" name="Obdélník 51">
            <a:extLst>
              <a:ext uri="{FF2B5EF4-FFF2-40B4-BE49-F238E27FC236}">
                <a16:creationId xmlns:a16="http://schemas.microsoft.com/office/drawing/2014/main" id="{AE0C9991-DFA2-412B-B166-7F9EBAE1335C}"/>
              </a:ext>
            </a:extLst>
          </p:cNvPr>
          <p:cNvSpPr/>
          <p:nvPr/>
        </p:nvSpPr>
        <p:spPr>
          <a:xfrm>
            <a:off x="3689571" y="4826376"/>
            <a:ext cx="760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100 </a:t>
            </a:r>
            <a:r>
              <a:rPr lang="el-GR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Ω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027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1C467D93-0244-4A3F-AA95-E3FC7DE14317}"/>
              </a:ext>
            </a:extLst>
          </p:cNvPr>
          <p:cNvCxnSpPr>
            <a:cxnSpLocks/>
            <a:stCxn id="10" idx="6"/>
            <a:endCxn id="12" idx="2"/>
          </p:cNvCxnSpPr>
          <p:nvPr/>
        </p:nvCxnSpPr>
        <p:spPr>
          <a:xfrm flipV="1">
            <a:off x="3388654" y="3429000"/>
            <a:ext cx="1054705" cy="952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8BFB9910-BC85-4757-A322-50C123AE49DE}"/>
              </a:ext>
            </a:extLst>
          </p:cNvPr>
          <p:cNvCxnSpPr>
            <a:cxnSpLocks/>
          </p:cNvCxnSpPr>
          <p:nvPr/>
        </p:nvCxnSpPr>
        <p:spPr>
          <a:xfrm>
            <a:off x="4628356" y="3399498"/>
            <a:ext cx="2248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7A44A526-1991-44BD-B486-9355ACB2476E}"/>
              </a:ext>
            </a:extLst>
          </p:cNvPr>
          <p:cNvGrpSpPr/>
          <p:nvPr/>
        </p:nvGrpSpPr>
        <p:grpSpPr>
          <a:xfrm>
            <a:off x="4843720" y="3083240"/>
            <a:ext cx="614362" cy="611387"/>
            <a:chOff x="5060734" y="4087940"/>
            <a:chExt cx="614362" cy="611387"/>
          </a:xfrm>
        </p:grpSpPr>
        <p:sp>
          <p:nvSpPr>
            <p:cNvPr id="31" name="TextovéPole 30">
              <a:extLst>
                <a:ext uri="{FF2B5EF4-FFF2-40B4-BE49-F238E27FC236}">
                  <a16:creationId xmlns:a16="http://schemas.microsoft.com/office/drawing/2014/main" id="{05D486F2-AF7D-4DF8-B427-1F033F41D4FA}"/>
                </a:ext>
              </a:extLst>
            </p:cNvPr>
            <p:cNvSpPr txBox="1"/>
            <p:nvPr/>
          </p:nvSpPr>
          <p:spPr>
            <a:xfrm>
              <a:off x="5161904" y="4087940"/>
              <a:ext cx="4219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3200" dirty="0"/>
                <a:t>A</a:t>
              </a:r>
            </a:p>
          </p:txBody>
        </p:sp>
        <p:sp>
          <p:nvSpPr>
            <p:cNvPr id="32" name="Ovál 31">
              <a:extLst>
                <a:ext uri="{FF2B5EF4-FFF2-40B4-BE49-F238E27FC236}">
                  <a16:creationId xmlns:a16="http://schemas.microsoft.com/office/drawing/2014/main" id="{B5EAD541-0242-44FC-8E50-3C7D22BDF6AD}"/>
                </a:ext>
              </a:extLst>
            </p:cNvPr>
            <p:cNvSpPr/>
            <p:nvPr/>
          </p:nvSpPr>
          <p:spPr>
            <a:xfrm rot="299275">
              <a:off x="5060734" y="4113539"/>
              <a:ext cx="614362" cy="58578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73238C08-B98B-45B8-A68F-1A096F74691D}"/>
              </a:ext>
            </a:extLst>
          </p:cNvPr>
          <p:cNvCxnSpPr>
            <a:cxnSpLocks/>
          </p:cNvCxnSpPr>
          <p:nvPr/>
        </p:nvCxnSpPr>
        <p:spPr>
          <a:xfrm flipV="1">
            <a:off x="3511083" y="4980175"/>
            <a:ext cx="1110922" cy="215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ál 6">
            <a:extLst>
              <a:ext uri="{FF2B5EF4-FFF2-40B4-BE49-F238E27FC236}">
                <a16:creationId xmlns:a16="http://schemas.microsoft.com/office/drawing/2014/main" id="{6C870439-09DC-4FEA-A0AC-10DE03D56549}"/>
              </a:ext>
            </a:extLst>
          </p:cNvPr>
          <p:cNvSpPr/>
          <p:nvPr/>
        </p:nvSpPr>
        <p:spPr>
          <a:xfrm>
            <a:off x="3418214" y="5318881"/>
            <a:ext cx="185737" cy="1857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ADA0697D-4E51-492A-BED6-060B677ADBF2}"/>
              </a:ext>
            </a:extLst>
          </p:cNvPr>
          <p:cNvSpPr/>
          <p:nvPr/>
        </p:nvSpPr>
        <p:spPr>
          <a:xfrm>
            <a:off x="4535488" y="5331203"/>
            <a:ext cx="185737" cy="1857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45592C61-5D66-472F-ACAB-208609A05DF9}"/>
              </a:ext>
            </a:extLst>
          </p:cNvPr>
          <p:cNvSpPr/>
          <p:nvPr/>
        </p:nvSpPr>
        <p:spPr>
          <a:xfrm>
            <a:off x="5671878" y="3353214"/>
            <a:ext cx="185737" cy="1857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DC652B89-4FF7-4ADD-AD78-86387F86EB44}"/>
              </a:ext>
            </a:extLst>
          </p:cNvPr>
          <p:cNvSpPr/>
          <p:nvPr/>
        </p:nvSpPr>
        <p:spPr>
          <a:xfrm>
            <a:off x="3202917" y="3345654"/>
            <a:ext cx="185737" cy="1857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4E5FC72C-D377-49AA-A4FB-B357C075D657}"/>
              </a:ext>
            </a:extLst>
          </p:cNvPr>
          <p:cNvSpPr/>
          <p:nvPr/>
        </p:nvSpPr>
        <p:spPr>
          <a:xfrm>
            <a:off x="2492470" y="3376609"/>
            <a:ext cx="185737" cy="1857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5F72B1F0-7B9C-47C0-9B1A-86E66D99B465}"/>
              </a:ext>
            </a:extLst>
          </p:cNvPr>
          <p:cNvSpPr/>
          <p:nvPr/>
        </p:nvSpPr>
        <p:spPr>
          <a:xfrm>
            <a:off x="4443359" y="3336131"/>
            <a:ext cx="185737" cy="1857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A421A41C-0B42-4B9F-9170-58403A2EA6D5}"/>
              </a:ext>
            </a:extLst>
          </p:cNvPr>
          <p:cNvSpPr/>
          <p:nvPr/>
        </p:nvSpPr>
        <p:spPr>
          <a:xfrm>
            <a:off x="821532" y="4735889"/>
            <a:ext cx="185737" cy="1857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36D12361-8ECE-4112-972B-75E9FFA11AFF}"/>
              </a:ext>
            </a:extLst>
          </p:cNvPr>
          <p:cNvSpPr/>
          <p:nvPr/>
        </p:nvSpPr>
        <p:spPr>
          <a:xfrm>
            <a:off x="821532" y="4088605"/>
            <a:ext cx="185737" cy="1857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Znak plus 14">
            <a:extLst>
              <a:ext uri="{FF2B5EF4-FFF2-40B4-BE49-F238E27FC236}">
                <a16:creationId xmlns:a16="http://schemas.microsoft.com/office/drawing/2014/main" id="{79933C6D-926E-4A17-8145-84F6CCE44FCD}"/>
              </a:ext>
            </a:extLst>
          </p:cNvPr>
          <p:cNvSpPr/>
          <p:nvPr/>
        </p:nvSpPr>
        <p:spPr>
          <a:xfrm>
            <a:off x="279401" y="3965763"/>
            <a:ext cx="469898" cy="431422"/>
          </a:xfrm>
          <a:prstGeom prst="mathPlu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Znak minus 15">
            <a:extLst>
              <a:ext uri="{FF2B5EF4-FFF2-40B4-BE49-F238E27FC236}">
                <a16:creationId xmlns:a16="http://schemas.microsoft.com/office/drawing/2014/main" id="{C092FFF6-438E-402D-A796-29984B1D1D2F}"/>
              </a:ext>
            </a:extLst>
          </p:cNvPr>
          <p:cNvSpPr/>
          <p:nvPr/>
        </p:nvSpPr>
        <p:spPr>
          <a:xfrm>
            <a:off x="303212" y="4560375"/>
            <a:ext cx="446087" cy="536765"/>
          </a:xfrm>
          <a:prstGeom prst="mathMin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C337FBC0-AB9F-43AF-B558-1FBC6CBBB8D5}"/>
              </a:ext>
            </a:extLst>
          </p:cNvPr>
          <p:cNvSpPr/>
          <p:nvPr/>
        </p:nvSpPr>
        <p:spPr>
          <a:xfrm>
            <a:off x="3634756" y="4826376"/>
            <a:ext cx="900732" cy="307598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DEFB9DB1-3346-4395-AB7F-BD1779701F7B}"/>
              </a:ext>
            </a:extLst>
          </p:cNvPr>
          <p:cNvCxnSpPr>
            <a:cxnSpLocks/>
          </p:cNvCxnSpPr>
          <p:nvPr/>
        </p:nvCxnSpPr>
        <p:spPr>
          <a:xfrm>
            <a:off x="3532370" y="4980175"/>
            <a:ext cx="1" cy="3154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id="{BBE720BA-E00D-40BA-A48B-B82DDE633A84}"/>
              </a:ext>
            </a:extLst>
          </p:cNvPr>
          <p:cNvCxnSpPr>
            <a:cxnSpLocks/>
          </p:cNvCxnSpPr>
          <p:nvPr/>
        </p:nvCxnSpPr>
        <p:spPr>
          <a:xfrm>
            <a:off x="4640797" y="4990966"/>
            <a:ext cx="1" cy="3154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954D2E99-28F5-46F8-BCD0-08C0695E2CB1}"/>
              </a:ext>
            </a:extLst>
          </p:cNvPr>
          <p:cNvCxnSpPr>
            <a:cxnSpLocks/>
          </p:cNvCxnSpPr>
          <p:nvPr/>
        </p:nvCxnSpPr>
        <p:spPr>
          <a:xfrm flipV="1">
            <a:off x="2623485" y="3147881"/>
            <a:ext cx="714375" cy="25044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7A3D86D1-D9BB-45A8-A270-DB623B9B44AC}"/>
              </a:ext>
            </a:extLst>
          </p:cNvPr>
          <p:cNvCxnSpPr>
            <a:cxnSpLocks/>
          </p:cNvCxnSpPr>
          <p:nvPr/>
        </p:nvCxnSpPr>
        <p:spPr>
          <a:xfrm>
            <a:off x="5453342" y="3429000"/>
            <a:ext cx="2248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>
            <a:extLst>
              <a:ext uri="{FF2B5EF4-FFF2-40B4-BE49-F238E27FC236}">
                <a16:creationId xmlns:a16="http://schemas.microsoft.com/office/drawing/2014/main" id="{AF8AD2F7-2E58-4ED9-9680-B0CAB5487D32}"/>
              </a:ext>
            </a:extLst>
          </p:cNvPr>
          <p:cNvCxnSpPr>
            <a:cxnSpLocks/>
            <a:stCxn id="14" idx="0"/>
          </p:cNvCxnSpPr>
          <p:nvPr/>
        </p:nvCxnSpPr>
        <p:spPr>
          <a:xfrm flipH="1" flipV="1">
            <a:off x="914400" y="3429000"/>
            <a:ext cx="1" cy="65960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639D5D58-B3D2-4CA8-8BED-48A6DFE52560}"/>
              </a:ext>
            </a:extLst>
          </p:cNvPr>
          <p:cNvCxnSpPr>
            <a:cxnSpLocks/>
          </p:cNvCxnSpPr>
          <p:nvPr/>
        </p:nvCxnSpPr>
        <p:spPr>
          <a:xfrm>
            <a:off x="914400" y="3446083"/>
            <a:ext cx="157807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>
            <a:extLst>
              <a:ext uri="{FF2B5EF4-FFF2-40B4-BE49-F238E27FC236}">
                <a16:creationId xmlns:a16="http://schemas.microsoft.com/office/drawing/2014/main" id="{D50382A4-BD07-446D-A585-F0A93ECE72F1}"/>
              </a:ext>
            </a:extLst>
          </p:cNvPr>
          <p:cNvCxnSpPr>
            <a:stCxn id="9" idx="4"/>
          </p:cNvCxnSpPr>
          <p:nvPr/>
        </p:nvCxnSpPr>
        <p:spPr>
          <a:xfrm flipH="1">
            <a:off x="5764746" y="3538952"/>
            <a:ext cx="1" cy="18851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C060C31F-4EF7-45B8-B901-2BBA2D120CB0}"/>
              </a:ext>
            </a:extLst>
          </p:cNvPr>
          <p:cNvCxnSpPr>
            <a:stCxn id="8" idx="6"/>
          </p:cNvCxnSpPr>
          <p:nvPr/>
        </p:nvCxnSpPr>
        <p:spPr>
          <a:xfrm>
            <a:off x="4721225" y="5424072"/>
            <a:ext cx="104352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>
            <a:extLst>
              <a:ext uri="{FF2B5EF4-FFF2-40B4-BE49-F238E27FC236}">
                <a16:creationId xmlns:a16="http://schemas.microsoft.com/office/drawing/2014/main" id="{4E9DE8AB-011C-49E8-809B-85EF3C201383}"/>
              </a:ext>
            </a:extLst>
          </p:cNvPr>
          <p:cNvCxnSpPr>
            <a:cxnSpLocks/>
            <a:stCxn id="13" idx="4"/>
          </p:cNvCxnSpPr>
          <p:nvPr/>
        </p:nvCxnSpPr>
        <p:spPr>
          <a:xfrm flipH="1">
            <a:off x="904842" y="4921627"/>
            <a:ext cx="9559" cy="502445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1C2EC5C3-3C41-4994-BAB2-CCF2AFC6AC6D}"/>
              </a:ext>
            </a:extLst>
          </p:cNvPr>
          <p:cNvCxnSpPr>
            <a:cxnSpLocks/>
            <a:endCxn id="7" idx="2"/>
          </p:cNvCxnSpPr>
          <p:nvPr/>
        </p:nvCxnSpPr>
        <p:spPr>
          <a:xfrm flipV="1">
            <a:off x="904843" y="5411750"/>
            <a:ext cx="2513371" cy="12322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4966E7FC-BAEC-41CC-9DFC-D524C13A314E}"/>
              </a:ext>
            </a:extLst>
          </p:cNvPr>
          <p:cNvSpPr txBox="1"/>
          <p:nvPr/>
        </p:nvSpPr>
        <p:spPr>
          <a:xfrm>
            <a:off x="904842" y="571500"/>
            <a:ext cx="5715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Elektrický obvod připojíme na napětí U = 8 </a:t>
            </a:r>
            <a:r>
              <a:rPr lang="cs-CZ" sz="2400" dirty="0" smtClean="0"/>
              <a:t>V.</a:t>
            </a:r>
            <a:endParaRPr lang="cs-CZ" sz="2400" dirty="0"/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269C79BE-ADB7-46C6-9384-ACBB745AFF6E}"/>
              </a:ext>
            </a:extLst>
          </p:cNvPr>
          <p:cNvSpPr txBox="1"/>
          <p:nvPr/>
        </p:nvSpPr>
        <p:spPr>
          <a:xfrm>
            <a:off x="1079502" y="4263301"/>
            <a:ext cx="583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8 V</a:t>
            </a: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24070697-9738-410D-8D28-0578420D5BF1}"/>
              </a:ext>
            </a:extLst>
          </p:cNvPr>
          <p:cNvSpPr txBox="1"/>
          <p:nvPr/>
        </p:nvSpPr>
        <p:spPr>
          <a:xfrm>
            <a:off x="5565773" y="5934787"/>
            <a:ext cx="6535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Kontrola svorkového napětí digitálním </a:t>
            </a:r>
            <a:r>
              <a:rPr lang="cs-CZ" sz="2400" dirty="0" smtClean="0"/>
              <a:t>voltmetrem.</a:t>
            </a:r>
            <a:endParaRPr lang="cs-CZ" sz="2400" dirty="0"/>
          </a:p>
        </p:txBody>
      </p:sp>
      <p:pic>
        <p:nvPicPr>
          <p:cNvPr id="38" name="Picture 7" descr="DSCF1148">
            <a:extLst>
              <a:ext uri="{FF2B5EF4-FFF2-40B4-BE49-F238E27FC236}">
                <a16:creationId xmlns:a16="http://schemas.microsoft.com/office/drawing/2014/main" id="{73D8658A-2381-4C80-8279-8C3B2A688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83981" y="1284475"/>
            <a:ext cx="5318403" cy="398880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" name="Obdélník 38">
            <a:extLst>
              <a:ext uri="{FF2B5EF4-FFF2-40B4-BE49-F238E27FC236}">
                <a16:creationId xmlns:a16="http://schemas.microsoft.com/office/drawing/2014/main" id="{EC6E519F-63D4-4940-9675-B804BE193564}"/>
              </a:ext>
            </a:extLst>
          </p:cNvPr>
          <p:cNvSpPr/>
          <p:nvPr/>
        </p:nvSpPr>
        <p:spPr>
          <a:xfrm>
            <a:off x="3727605" y="4801419"/>
            <a:ext cx="760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100 </a:t>
            </a:r>
            <a:r>
              <a:rPr lang="el-GR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Ω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732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770</Words>
  <Application>Microsoft Office PowerPoint</Application>
  <PresentationFormat>Širokoúhlá obrazovka</PresentationFormat>
  <Paragraphs>188</Paragraphs>
  <Slides>20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6" baseType="lpstr">
      <vt:lpstr>SimSun</vt:lpstr>
      <vt:lpstr>Arial</vt:lpstr>
      <vt:lpstr>Calibri</vt:lpstr>
      <vt:lpstr>Calibri Light</vt:lpstr>
      <vt:lpstr>Times New Roman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Co z toho vyplývá ?</vt:lpstr>
      <vt:lpstr>Prezentace aplikace PowerPoint</vt:lpstr>
      <vt:lpstr>Prezentace aplikace PowerPoint</vt:lpstr>
      <vt:lpstr>Prezentace aplikace PowerPoint</vt:lpstr>
      <vt:lpstr>Jaký z toho uděláme závěr?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Zdeněk Hanzelin</dc:creator>
  <cp:lastModifiedBy>Krobot Ivo</cp:lastModifiedBy>
  <cp:revision>38</cp:revision>
  <dcterms:created xsi:type="dcterms:W3CDTF">2019-02-04T12:23:51Z</dcterms:created>
  <dcterms:modified xsi:type="dcterms:W3CDTF">2019-03-11T12:34:38Z</dcterms:modified>
</cp:coreProperties>
</file>